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8" r:id="rId2"/>
    <p:sldId id="442" r:id="rId3"/>
    <p:sldId id="264" r:id="rId4"/>
    <p:sldId id="260" r:id="rId5"/>
    <p:sldId id="265" r:id="rId6"/>
    <p:sldId id="261" r:id="rId7"/>
    <p:sldId id="262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4" r:id="rId18"/>
    <p:sldId id="276" r:id="rId19"/>
    <p:sldId id="277" r:id="rId20"/>
    <p:sldId id="278" r:id="rId21"/>
    <p:sldId id="437" r:id="rId22"/>
    <p:sldId id="441" r:id="rId23"/>
    <p:sldId id="44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CECB46"/>
    <a:srgbClr val="D4D15D"/>
    <a:srgbClr val="9900CC"/>
    <a:srgbClr val="8A0000"/>
    <a:srgbClr val="BDB1D2"/>
    <a:srgbClr val="B09DCA"/>
    <a:srgbClr val="B1B1D8"/>
    <a:srgbClr val="BCB3CF"/>
    <a:srgbClr val="A69A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7:14.590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1212,'20'-32,"-7"19,0 1,1 1,0 0,0 1,28-14,-5 2,64-41,29-21,211-100,156-22,-329 146,179-39,344-40,6 23,-529 89,483-43,4 43,135 26,-409 26,-164-6,558 61,-14 78,-394-36,-7 20,-271-106,-56-23,93 42,-113-48,0 0,0 1,-1 1,-1 0,1 0,-1 1,9 12,-13-10,5 6,-11-17,-1-1,0 1,0-1,1 0,-1 1,0-1,1 0,-1 0,0 1,1-1,-1 0,0 0,1 1,-1-1,1 0,-1 0,0 0,1 0,-1 0,1 0,-1 0,1 0,-1 0,0 0,1 0,-1 0,1 0,-1 0,0 0,1 0,-1 0,1 0,-1 0,1-1,-1 1,1 0,-1-1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4.02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0,'0'0,"0"0,0 0,3 0,4 0,3 0,4 0,-1 0,-3 3,-3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4.55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1,'0'0,"0"0,3 0,4 0,6 5,10 14,10 15,7 16,6 13,-2 4,-8-9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5.021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0,'0'0,"0"0,0 0,3 3,4 7,7 7,6 9,9 12,8 16,6 16,7 12,1 2,-7-15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6.00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14,'0'0,"11"0,278-7,-58 0,689 29,-717-8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6.878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1 427,'0'0,"3"0,6 0,14 0,28 3,44 3,53 2,69-4,78-9,86-14,80-18,67-20,51-17,13-10,21-8,-93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7:17.78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1055,'2'-2,"0"0,-1 0,1 0,0 1,0-1,0 0,4-2,-4 2,20-13,1 1,0 2,38-17,-12 7,119-58,313-161,-346 166,208-84,-111 74,4 10,2 10,317-43,-341 79,1 10,275 11,396 38,410 66,-1094-63,283 84,179 114,-487-167,159 71,-315-123,0 1,32 27,-9-6,-41-31,0-1,0 0,1 0,-1 0,1 0,-1 0,1-1,-1 0,1 1,0-1,4 0,-6-1,-2-1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17.42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1533,'2'-1,"1"1,0 0,-1-1,1 1,0 0,0 0,4 1,1 0,147 0,235-5,-282-2,172-32,-250 31,86-17,144-11,-121 28,252-25,-152-1,209-31,-26 28,1 36,-189 3,925-32,-213-13,-1 81,-350 44,-526-75,0-2,85-4,-73-2,-306-1,-208-4,-1-22,-894-57,343 82,3 34,548 9,10 42,390-76,10-1,18-5,7 0,219 29,-92-8,415 26,4-31,-358-13,561 40,-1 30,-685-67,213 15,343-17,295-15,-934-2,7 4,-22-8,0 1,-2 2,-40-10,-115-19,171 38,-85-16,-272-61,175 28,-371-89,332 97,-327-19,-253 37,746 26,-1058 5,841 11,-193 1,481-16,8 0,21-1,0 1,431-32,-279 17,-57 5,721-54,1 33,58 33,-781-4,1-6,-2-5,1-4,120-36,-238 52,9-1,0-1,-1 0,1-1,-1 0,11-6,-18 8,1 0,-1 1,0-1,0 0,0-1,0 1,0 0,0-1,-1 1,1-1,-1 1,0-1,0 0,0 1,0-1,0 0,0 0,-1 0,1 0,-1 0,0 0,0-3,-1-13,0-1,-1 1,-2-1,1 1,-2 0,-1 1,0-1,-1 1,-17-29,11 25,-1 1,-1 1,-1 0,-1 1,-1 1,-34-28,17 20,-1 2,0 1,-54-23,28 18,-86-24,54 26,0 5,-143-13,-193 13,209 24,177 0,0 2,-85 22,165-24,97 3,140-11,133-31,-95-7,-36 4,-253 35,-14 3,0-1,-1 1,1 1,0-1,0 1,0 1,14 1,-23-2,0 0,0 0,0 0,0 0,-1 0,1 0,0 1,0-1,0 0,0 1,0-1,-1 0,1 1,0 0,0-1,0 1,-1 1,10 9,-1 1,-1 0,9 21,8 16,-2-14,2 0,2-1,33 36,96 85,-67-70,350 381,-294-315,-141-149,15 20,-16-21,0 0,-1 0,1 1,0-1,-1 0,1 0,-1 1,1-1,-1 0,1 1,-1-1,0 0,0 1,0-1,0 3,-8-21,-6-12,-2 0,-36-50,25 41,25 35,-410-568,403 560,-24-27,30 35,1 1,-1-1,0 1,0 0,-1-1,1 2,0-1,-1 0,1 1,-6-2,9 5,0 0,0 0,0 0,1 0,-1 0,1-1,-1 1,1 0,0 0,-1 0,1 0,1 1,29 56,3-2,46 60,-59-89,266 355,-69-97,-143-188,5-3,156 143,-226-228,-5-6,-7-6,2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0.683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4792 283,'-1069'36,"-609"199,1049-95,16 58,579-183,-51 31,47-24,22-15,16-7,0 0,0 0,0 0,1 0,-1 0,0 0,0 0,0 0,0 0,0 0,0 0,0 0,0 0,0 0,0 0,0 0,0 0,0 0,1 0,-1 0,0 0,0 0,0 0,0 0,0-1,0 1,0 0,0 0,0 0,0 0,0 0,0 0,0 0,0 0,0 0,0 0,0 0,0-1,0 1,0 0,0 0,0 0,0 0,0 0,0 0,0 0,0 0,0 0,0 0,0 0,0 0,-1-1,1 1,0 0,0 0,0 0,0 0,0 0,0 0,0 0,0 0,0 0,0 0,0 0,0 0,25-19,44-17,87-31,80-17,-211 75,932-282,-657 205,280-72,6 42,-542 108,1 3,0 2,84 4,-212-2,-96-4,-1 9,-338 50,144 19,4 16,-471 179,687-208,3 5,-160 96,265-133,8-7,0 1,2 3,1 1,-39 37,53-44,15-14,0 0,1 1,0-1,0 1,-8 11,15-19,0 0,0 0,1 0,-1 0,0 0,1 1,5-4,4-2,458-269,-422 250,606-296,-465 245,314-81,-250 97,518-53,-516 93,430-13,-670 35,-39-1,-140 5,-177 27,-157 56,-352 133,15 51,417-108,313-114,-180 118,201-112,-142 71,171-98,-102 71,135-86,-42 19,27-14,36-19,-5 3,0 0,0 0,0 0,-1-1,1 0,-9 2,45-31,44-29,1 4,3 3,2 3,2 4,2 4,1 3,99-26,-79 36,0 4,1 4,1 6,1 4,-1 4,0 6,1 4,-1 4,-1 6,107 30,-127-20,-54-16,0-2,0 0,64 7,-95-16,-1 0,0-1,1 1,-1 0,1 0,-1 0,0 0,1 0,-1 0,1 0,-1 0,0 0,1 0,-1 0,0 1,1-1,-1 0,1 0,-1 0,0 0,1 1,-1-1,0 0,1 0,-1 1,0-1,0 0,1 1,-11 6,-5 1,-27 15,-1-1,-84 28,67-27,-194 77,-386 142,569-215,37-14,-57 16,73-26,21-6,31-8,32-7,248-72,-221 59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1.17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138 1,'0'0,"0"0,0 0,0 0,0 3,0 3,-3 4,-4 6,-4 5,-5 11,-6 12,-5 11,-1 3,5-9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1.656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0,'0'0,"0"7,49 220,-40-176,68 363,-55-319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2.247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0,'-1'20,"-3"14,-2 0,-13 40,0 0,-45 312,56-292,3 1,10 105,1-126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2.793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165 1,'-3'30,"-39"118,9-38,7-8,5 1,4 0,5 2,1 181,14-229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03T17:08:23.255"/>
    </inkml:context>
    <inkml:brush xml:id="br0">
      <inkml:brushProperty name="width" value="0.3" units="cm"/>
      <inkml:brushProperty name="height" value="0.6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 0,'-1'2,"-1"0,1 0,0 1,-1-1,1 0,0 0,1 1,-2 4,0-2,-10 25,1 0,1 0,2 1,1 0,-4 43,8 51,4-1,20 125,-9-129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611AC-5AC8-4FCB-843F-1CFA608FA0DF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CA906-074D-429A-8EBD-B844C51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47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4D55B-17B3-41DD-8054-55195D975FC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1DB6-06BF-EB36-1C4C-79222C228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3FDBC-C47D-79E4-9EBB-A131FAA02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A0D33-1207-4816-6C20-6DAB7188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154CE-1F46-7D67-A9C4-56207D65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C0B1D-4098-D817-8304-2C49F678B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2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4D25-CEE1-F4EF-59C9-FA12445F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822AC-27CF-219A-63FA-B643F4152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5A6F0-477D-BF41-4288-5D58B95CC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269F1-3494-EB4C-372E-3AC0D09E1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7C044-686D-C45D-36BA-D643969F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05F141-BA99-E6EF-5C32-11E9CBF5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9C953-4F09-73F6-0D94-6B19D4020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15881-011D-BAE9-3AA8-8DBBBD2C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38DF5-3106-8D85-39DB-A5F7ED027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E81A1-2482-0B8D-D89D-C0693BDD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7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1913-9177-E0FC-1CFC-231E16E54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25AD5-BB31-2F9F-6D90-6EBF8FB7A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97823-F14D-C6E3-65CD-94FE6AB8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6DFCE-5BB9-6A8C-2E08-1C1EF5D2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497FE-A2D3-04C1-2BE0-AAF63564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5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8626-DA64-47E3-1D05-1677A3F1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4D32C-2162-C478-BED9-5B07745C1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D1CCF-1F82-5CF2-B21D-E23DDDD81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F77CA-6C76-0EA5-3DDB-B1A33F97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D7AB5-016D-EFDE-1DB0-3C438DF4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B693-489A-EDF5-F665-0C2A527AB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4C7D6-57E1-7681-7993-1BA304430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D7EC9-0FD2-58CE-05C7-DFD2505BE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EA406-9484-712D-BA9E-B78BB213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19559-412E-32C5-5803-62B08C23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4D693-D254-E45C-96FF-3E379815B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36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C7F6-39CA-27A1-CC9A-86E54F76D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7B728-6BCA-CE7C-2EBD-BCDCCA525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B8AB6-9D6E-EFBA-3A84-BF80A7A5B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3EAEED-A86C-CBCA-E8C4-BE068E53B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43FE8A-C5A3-F071-5E23-7A9A12E8E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3FA91-F501-5FDB-1080-7759628F5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3F938E-2C9A-54F5-127B-69F32C2D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639A60-981A-E37F-F201-CBCE5409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2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A645-49B5-A6F9-EEC3-7A78B0CC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3B2CF-C9AE-1773-F4CF-7A6D0386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B0445-4800-BC4F-BCA4-E3E1AEAE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4467D-BCD4-882E-31C5-4F3C6C50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06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56B139-71EF-6606-3B13-E3BF75DDD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96065-0B6C-907C-B640-16F7E590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72CA2-2CD6-C3B3-6208-24E12ADF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11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A75C-FE1C-E88E-E718-FEB0E742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1807-ACF8-7401-C851-E57811941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BD576-EEA4-3C34-A95D-59A51BDB5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18E2D-8E4E-1F21-9201-7A9478110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DF571-CC91-56AB-8661-584179EB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B3E9F-CE2E-78F0-F088-92663FA6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8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C598-EA39-56C3-8321-79D876E9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EDD16-664C-31E3-E250-793178679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706CA-3590-CBC4-EFE2-84953E1D2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3AFC4-473C-F541-08E2-A88BEAA7A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925382-8B02-497A-F1DC-CC2A90B36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B5EB7-5B02-3A80-A377-9B5CD32D4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80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275E9-4FCA-ED95-16A1-DC0307F0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3955B-02D9-5CFB-631F-19B78736E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A513A-4B9C-B56D-7C88-F7BDF8194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31AA02-896D-4FE2-94AB-0A61E29AEEF1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34F2C-6842-9547-61CC-3E9C3C996A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B015D-17EF-2015-87BA-3C914FED9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0094A2-C686-423D-81A1-22839B64C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88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olorful poster with a person thinking&#10;&#10;Description automatically generated with medium confidence">
            <a:extLst>
              <a:ext uri="{FF2B5EF4-FFF2-40B4-BE49-F238E27FC236}">
                <a16:creationId xmlns:a16="http://schemas.microsoft.com/office/drawing/2014/main" id="{92201EB1-FC24-EF1C-47DB-4B25A90A7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5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0DE6CFF-8699-0639-E010-CD749035D0A1}"/>
              </a:ext>
            </a:extLst>
          </p:cNvPr>
          <p:cNvGrpSpPr/>
          <p:nvPr/>
        </p:nvGrpSpPr>
        <p:grpSpPr>
          <a:xfrm>
            <a:off x="167640" y="224790"/>
            <a:ext cx="2724150" cy="803910"/>
            <a:chOff x="167640" y="224790"/>
            <a:chExt cx="2724150" cy="80391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4382D07-5677-1884-DF10-FB0871C5ABD6}"/>
                </a:ext>
              </a:extLst>
            </p:cNvPr>
            <p:cNvSpPr/>
            <p:nvPr/>
          </p:nvSpPr>
          <p:spPr>
            <a:xfrm>
              <a:off x="1085850" y="320040"/>
              <a:ext cx="1805940" cy="320040"/>
            </a:xfrm>
            <a:prstGeom prst="roundRect">
              <a:avLst/>
            </a:prstGeom>
            <a:solidFill>
              <a:srgbClr val="BCB3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54E025E-22BE-5FBD-AA26-8DBAA4539F6A}"/>
                </a:ext>
              </a:extLst>
            </p:cNvPr>
            <p:cNvSpPr/>
            <p:nvPr/>
          </p:nvSpPr>
          <p:spPr>
            <a:xfrm>
              <a:off x="1066800" y="621030"/>
              <a:ext cx="1539240" cy="373380"/>
            </a:xfrm>
            <a:prstGeom prst="roundRect">
              <a:avLst/>
            </a:prstGeom>
            <a:solidFill>
              <a:srgbClr val="B1B1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1E93AFD-FE79-F59B-2A04-057E4F999B84}"/>
                </a:ext>
              </a:extLst>
            </p:cNvPr>
            <p:cNvSpPr/>
            <p:nvPr/>
          </p:nvSpPr>
          <p:spPr>
            <a:xfrm>
              <a:off x="167640" y="224790"/>
              <a:ext cx="826770" cy="803910"/>
            </a:xfrm>
            <a:prstGeom prst="roundRect">
              <a:avLst/>
            </a:prstGeom>
            <a:solidFill>
              <a:srgbClr val="B09DC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D597CC31-AADC-50BD-4468-FC3DC845E56B}"/>
              </a:ext>
            </a:extLst>
          </p:cNvPr>
          <p:cNvSpPr txBox="1">
            <a:spLocks/>
          </p:cNvSpPr>
          <p:nvPr/>
        </p:nvSpPr>
        <p:spPr>
          <a:xfrm>
            <a:off x="902970" y="0"/>
            <a:ext cx="10584180" cy="1303020"/>
          </a:xfrm>
          <a:prstGeom prst="rect">
            <a:avLst/>
          </a:prstGeom>
          <a:solidFill>
            <a:srgbClr val="BDB1D2">
              <a:alpha val="74000"/>
            </a:srgbClr>
          </a:solidFill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00" b="1" kern="100" dirty="0"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Sentiment Analysis for Early Detection of Mental Health Status</a:t>
            </a:r>
            <a:br>
              <a:rPr lang="en-US" sz="4600" kern="100" dirty="0">
                <a:latin typeface="Calibri" panose="020F0502020204030204" pitchFamily="34" charset="0"/>
                <a:ea typeface="Aptos" panose="020B0004020202020204" pitchFamily="34" charset="0"/>
                <a:cs typeface="Mangal" panose="02040503050203030202" pitchFamily="18" charset="0"/>
              </a:rPr>
            </a:br>
            <a:endParaRPr lang="en-US" sz="4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A62F79-CF94-815D-224F-AF6EDB560995}"/>
                  </a:ext>
                </a:extLst>
              </p14:cNvPr>
              <p14:cNvContentPartPr/>
              <p14:nvPr/>
            </p14:nvContentPartPr>
            <p14:xfrm>
              <a:off x="4705380" y="5152770"/>
              <a:ext cx="3114720" cy="436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A62F79-CF94-815D-224F-AF6EDB5609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1380" y="5045130"/>
                <a:ext cx="322236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75D606-409A-BF80-5E61-570A08095010}"/>
                  </a:ext>
                </a:extLst>
              </p14:cNvPr>
              <p14:cNvContentPartPr/>
              <p14:nvPr/>
            </p14:nvContentPartPr>
            <p14:xfrm>
              <a:off x="4882140" y="5490090"/>
              <a:ext cx="2786040" cy="380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75D606-409A-BF80-5E61-570A0809501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28140" y="5382090"/>
                <a:ext cx="289368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BBDDCA5-13A2-E4B8-E982-27F596FA868D}"/>
                  </a:ext>
                </a:extLst>
              </p14:cNvPr>
              <p14:cNvContentPartPr/>
              <p14:nvPr/>
            </p14:nvContentPartPr>
            <p14:xfrm>
              <a:off x="5088780" y="5330250"/>
              <a:ext cx="2768040" cy="636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BBDDCA5-13A2-E4B8-E982-27F596FA868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35140" y="5222250"/>
                <a:ext cx="287568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A259767-A7D4-A049-100A-AB3E0F725912}"/>
                  </a:ext>
                </a:extLst>
              </p14:cNvPr>
              <p14:cNvContentPartPr/>
              <p14:nvPr/>
            </p14:nvContentPartPr>
            <p14:xfrm>
              <a:off x="5021460" y="5272290"/>
              <a:ext cx="1725480" cy="581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A259767-A7D4-A049-100A-AB3E0F7259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67460" y="5164290"/>
                <a:ext cx="1833120" cy="7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B893B4F-5CDA-E61C-0648-32DF04783874}"/>
                  </a:ext>
                </a:extLst>
              </p14:cNvPr>
              <p14:cNvContentPartPr/>
              <p14:nvPr/>
            </p14:nvContentPartPr>
            <p14:xfrm>
              <a:off x="5052060" y="5523570"/>
              <a:ext cx="49680" cy="106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B893B4F-5CDA-E61C-0648-32DF0478387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98420" y="5415930"/>
                <a:ext cx="1573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CA0D439-F6AD-A360-C196-E7FACB0E7FBF}"/>
                  </a:ext>
                </a:extLst>
              </p14:cNvPr>
              <p14:cNvContentPartPr/>
              <p14:nvPr/>
            </p14:nvContentPartPr>
            <p14:xfrm>
              <a:off x="5058180" y="5326650"/>
              <a:ext cx="56880" cy="286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CA0D439-F6AD-A360-C196-E7FACB0E7F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04540" y="5218650"/>
                <a:ext cx="16452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9FD1033-42C7-52C7-F390-79C9A38775E8}"/>
                  </a:ext>
                </a:extLst>
              </p14:cNvPr>
              <p14:cNvContentPartPr/>
              <p14:nvPr/>
            </p14:nvContentPartPr>
            <p14:xfrm>
              <a:off x="5043780" y="5320170"/>
              <a:ext cx="45360" cy="390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9FD1033-42C7-52C7-F390-79C9A38775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89780" y="5212170"/>
                <a:ext cx="15300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7D282BC-03D0-13B1-D73D-6B0011AC3324}"/>
                  </a:ext>
                </a:extLst>
              </p14:cNvPr>
              <p14:cNvContentPartPr/>
              <p14:nvPr/>
            </p14:nvContentPartPr>
            <p14:xfrm>
              <a:off x="4986900" y="5284530"/>
              <a:ext cx="59760" cy="376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7D282BC-03D0-13B1-D73D-6B0011AC332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32900" y="5176890"/>
                <a:ext cx="167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4CBAE61-6D31-082C-552D-7268386F318D}"/>
                  </a:ext>
                </a:extLst>
              </p14:cNvPr>
              <p14:cNvContentPartPr/>
              <p14:nvPr/>
            </p14:nvContentPartPr>
            <p14:xfrm>
              <a:off x="5018940" y="5344290"/>
              <a:ext cx="27720" cy="314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4CBAE61-6D31-082C-552D-7268386F318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65300" y="5236290"/>
                <a:ext cx="13536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19FF792-0D54-9A2D-BDD9-945C32635090}"/>
                  </a:ext>
                </a:extLst>
              </p14:cNvPr>
              <p14:cNvContentPartPr/>
              <p14:nvPr/>
            </p14:nvContentPartPr>
            <p14:xfrm>
              <a:off x="7782660" y="5918130"/>
              <a:ext cx="23400" cy="2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19FF792-0D54-9A2D-BDD9-945C3263509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28660" y="5810130"/>
                <a:ext cx="1310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1EF604C-6DAA-05E9-387B-CD14239970BE}"/>
                  </a:ext>
                </a:extLst>
              </p14:cNvPr>
              <p14:cNvContentPartPr/>
              <p14:nvPr/>
            </p14:nvContentPartPr>
            <p14:xfrm>
              <a:off x="7520580" y="5505210"/>
              <a:ext cx="88560" cy="107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1EF604C-6DAA-05E9-387B-CD14239970B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66580" y="5397570"/>
                <a:ext cx="19620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EA044E5-9079-DD5D-17B1-8AB23EC7C6BA}"/>
                  </a:ext>
                </a:extLst>
              </p14:cNvPr>
              <p14:cNvContentPartPr/>
              <p14:nvPr/>
            </p14:nvContentPartPr>
            <p14:xfrm>
              <a:off x="7489980" y="5421690"/>
              <a:ext cx="107280" cy="163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EA044E5-9079-DD5D-17B1-8AB23EC7C6B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35980" y="5313690"/>
                <a:ext cx="2149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78113C7-BF6D-0C49-15D6-339551615A53}"/>
                  </a:ext>
                </a:extLst>
              </p14:cNvPr>
              <p14:cNvContentPartPr/>
              <p14:nvPr/>
            </p14:nvContentPartPr>
            <p14:xfrm>
              <a:off x="5686020" y="5925330"/>
              <a:ext cx="595800" cy="13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78113C7-BF6D-0C49-15D6-339551615A5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32380" y="5817330"/>
                <a:ext cx="7034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C9D634B-6C73-0FDA-36F8-623535D4CC4E}"/>
                  </a:ext>
                </a:extLst>
              </p14:cNvPr>
              <p14:cNvContentPartPr/>
              <p14:nvPr/>
            </p14:nvContentPartPr>
            <p14:xfrm>
              <a:off x="5521860" y="5829930"/>
              <a:ext cx="1625760" cy="161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C9D634B-6C73-0FDA-36F8-623535D4CC4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68220" y="5721930"/>
                <a:ext cx="1733400" cy="37692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Subtitle 2">
            <a:extLst>
              <a:ext uri="{FF2B5EF4-FFF2-40B4-BE49-F238E27FC236}">
                <a16:creationId xmlns:a16="http://schemas.microsoft.com/office/drawing/2014/main" id="{ACD3169C-F7F0-7825-11A3-11D50AA08DD3}"/>
              </a:ext>
            </a:extLst>
          </p:cNvPr>
          <p:cNvSpPr txBox="1">
            <a:spLocks/>
          </p:cNvSpPr>
          <p:nvPr/>
        </p:nvSpPr>
        <p:spPr>
          <a:xfrm>
            <a:off x="4889961" y="5055802"/>
            <a:ext cx="3636820" cy="12081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Prakash Parajuli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email: prakashparajuli2046@gmail.com</a:t>
            </a:r>
          </a:p>
        </p:txBody>
      </p:sp>
    </p:spTree>
    <p:extLst>
      <p:ext uri="{BB962C8B-B14F-4D97-AF65-F5344CB8AC3E}">
        <p14:creationId xmlns:p14="http://schemas.microsoft.com/office/powerpoint/2010/main" val="1300382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5DFB2-11BC-95A8-7E22-4B03345B20EC}"/>
              </a:ext>
            </a:extLst>
          </p:cNvPr>
          <p:cNvSpPr txBox="1">
            <a:spLocks/>
          </p:cNvSpPr>
          <p:nvPr/>
        </p:nvSpPr>
        <p:spPr>
          <a:xfrm>
            <a:off x="114297" y="120265"/>
            <a:ext cx="1168146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Feature Engineering  and </a:t>
            </a: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Analysis: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86D80E-8E65-7006-0A8E-776966082613}"/>
              </a:ext>
            </a:extLst>
          </p:cNvPr>
          <p:cNvGrpSpPr/>
          <p:nvPr/>
        </p:nvGrpSpPr>
        <p:grpSpPr>
          <a:xfrm>
            <a:off x="708660" y="1783080"/>
            <a:ext cx="10504170" cy="4686300"/>
            <a:chOff x="0" y="0"/>
            <a:chExt cx="5902200" cy="2600053"/>
          </a:xfrm>
        </p:grpSpPr>
        <p:pic>
          <p:nvPicPr>
            <p:cNvPr id="4" name="Picture 3" descr="A graph of a number of characters&#10;&#10;Description automatically generated">
              <a:extLst>
                <a:ext uri="{FF2B5EF4-FFF2-40B4-BE49-F238E27FC236}">
                  <a16:creationId xmlns:a16="http://schemas.microsoft.com/office/drawing/2014/main" id="{61BD80EC-E888-D99E-E877-7FC61428E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07"/>
            <a:stretch/>
          </p:blipFill>
          <p:spPr bwMode="auto">
            <a:xfrm>
              <a:off x="2024365" y="1263246"/>
              <a:ext cx="1923415" cy="13366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 descr="A graph of numbers and numbers&#10;&#10;Description automatically generated">
              <a:extLst>
                <a:ext uri="{FF2B5EF4-FFF2-40B4-BE49-F238E27FC236}">
                  <a16:creationId xmlns:a16="http://schemas.microsoft.com/office/drawing/2014/main" id="{D91532DF-3EB6-7845-991C-4EF09822B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305" y="1242104"/>
              <a:ext cx="1953895" cy="1357630"/>
            </a:xfrm>
            <a:prstGeom prst="rect">
              <a:avLst/>
            </a:prstGeom>
          </p:spPr>
        </p:pic>
        <p:pic>
          <p:nvPicPr>
            <p:cNvPr id="6" name="Picture 5" descr="A graph of numbers and a number of sentences&#10;&#10;Description automatically generated">
              <a:extLst>
                <a:ext uri="{FF2B5EF4-FFF2-40B4-BE49-F238E27FC236}">
                  <a16:creationId xmlns:a16="http://schemas.microsoft.com/office/drawing/2014/main" id="{A28BD4A2-24DA-9260-0329-CDE490C7A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306" y="0"/>
              <a:ext cx="1953895" cy="1214755"/>
            </a:xfrm>
            <a:prstGeom prst="rect">
              <a:avLst/>
            </a:prstGeom>
          </p:spPr>
        </p:pic>
        <p:pic>
          <p:nvPicPr>
            <p:cNvPr id="7" name="Picture 6" descr="A graph with numbers and a bar&#10;&#10;Description automatically generated">
              <a:extLst>
                <a:ext uri="{FF2B5EF4-FFF2-40B4-BE49-F238E27FC236}">
                  <a16:creationId xmlns:a16="http://schemas.microsoft.com/office/drawing/2014/main" id="{EBC0851D-04F7-C925-13E7-44991D4DD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906905" cy="1214755"/>
            </a:xfrm>
            <a:prstGeom prst="rect">
              <a:avLst/>
            </a:prstGeom>
          </p:spPr>
        </p:pic>
        <p:pic>
          <p:nvPicPr>
            <p:cNvPr id="8" name="Picture 7" descr="A graph of numbers and a number of words&#10;&#10;Description automatically generated">
              <a:extLst>
                <a:ext uri="{FF2B5EF4-FFF2-40B4-BE49-F238E27FC236}">
                  <a16:creationId xmlns:a16="http://schemas.microsoft.com/office/drawing/2014/main" id="{C3463747-6ABC-C491-9462-7C305654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796" y="0"/>
              <a:ext cx="1946275" cy="1215390"/>
            </a:xfrm>
            <a:prstGeom prst="rect">
              <a:avLst/>
            </a:prstGeom>
          </p:spPr>
        </p:pic>
        <p:pic>
          <p:nvPicPr>
            <p:cNvPr id="9" name="Picture 8" descr="A graph of a number of words&#10;&#10;Description automatically generated">
              <a:extLst>
                <a:ext uri="{FF2B5EF4-FFF2-40B4-BE49-F238E27FC236}">
                  <a16:creationId xmlns:a16="http://schemas.microsoft.com/office/drawing/2014/main" id="{743DD76D-BB71-7EA6-0D3A-F52DF565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" y="1331958"/>
              <a:ext cx="1906905" cy="126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23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6F2155F-1996-7C72-FBAC-91F96F5CCE6D}"/>
              </a:ext>
            </a:extLst>
          </p:cNvPr>
          <p:cNvSpPr txBox="1">
            <a:spLocks/>
          </p:cNvSpPr>
          <p:nvPr/>
        </p:nvSpPr>
        <p:spPr>
          <a:xfrm>
            <a:off x="196793" y="14516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Exploratory Data Analysis: 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graph showing a number of colors&#10;&#10;Description automatically generated with medium confidence">
            <a:extLst>
              <a:ext uri="{FF2B5EF4-FFF2-40B4-BE49-F238E27FC236}">
                <a16:creationId xmlns:a16="http://schemas.microsoft.com/office/drawing/2014/main" id="{82BF9DFA-1479-25E2-E2C4-3B8C3B780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1838212"/>
            <a:ext cx="9818370" cy="476190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A5AAFC-47B5-197A-3163-17CEC5987CE3}"/>
              </a:ext>
            </a:extLst>
          </p:cNvPr>
          <p:cNvSpPr/>
          <p:nvPr/>
        </p:nvSpPr>
        <p:spPr>
          <a:xfrm rot="19215903">
            <a:off x="5269230" y="2491740"/>
            <a:ext cx="1988820" cy="1268730"/>
          </a:xfrm>
          <a:prstGeom prst="ellipse">
            <a:avLst/>
          </a:prstGeom>
          <a:noFill/>
          <a:ln w="762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8203B7-D6C2-C632-6D76-D1B281CC5D94}"/>
              </a:ext>
            </a:extLst>
          </p:cNvPr>
          <p:cNvSpPr/>
          <p:nvPr/>
        </p:nvSpPr>
        <p:spPr>
          <a:xfrm rot="20052811">
            <a:off x="3721592" y="4011550"/>
            <a:ext cx="1988820" cy="1044590"/>
          </a:xfrm>
          <a:prstGeom prst="ellipse">
            <a:avLst/>
          </a:prstGeom>
          <a:noFill/>
          <a:ln w="76200">
            <a:solidFill>
              <a:srgbClr val="0000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061C4-18C1-FA4D-B59A-CA2EEE059EC4}"/>
              </a:ext>
            </a:extLst>
          </p:cNvPr>
          <p:cNvSpPr txBox="1"/>
          <p:nvPr/>
        </p:nvSpPr>
        <p:spPr>
          <a:xfrm>
            <a:off x="163568" y="205740"/>
            <a:ext cx="3574042" cy="23088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</a:t>
            </a:r>
            <a:r>
              <a:rPr lang="en-US" sz="4000" b="1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elative importance of words in each status category</a:t>
            </a:r>
            <a:endParaRPr lang="en-US" sz="4000" kern="120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DBB28D2-C820-588E-9766-26DC880D3299}"/>
              </a:ext>
            </a:extLst>
          </p:cNvPr>
          <p:cNvGrpSpPr/>
          <p:nvPr/>
        </p:nvGrpSpPr>
        <p:grpSpPr>
          <a:xfrm>
            <a:off x="4732021" y="205740"/>
            <a:ext cx="6709410" cy="6423660"/>
            <a:chOff x="0" y="0"/>
            <a:chExt cx="5787389" cy="60276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D68DDB7-E12F-CE03-34F9-81856B9C191B}"/>
                </a:ext>
              </a:extLst>
            </p:cNvPr>
            <p:cNvGrpSpPr/>
            <p:nvPr/>
          </p:nvGrpSpPr>
          <p:grpSpPr>
            <a:xfrm>
              <a:off x="0" y="0"/>
              <a:ext cx="5787389" cy="4492624"/>
              <a:chOff x="0" y="0"/>
              <a:chExt cx="6039485" cy="5088255"/>
            </a:xfrm>
          </p:grpSpPr>
          <p:pic>
            <p:nvPicPr>
              <p:cNvPr id="5" name="Picture 4" descr="A close-up of words&#10;&#10;Description automatically generated">
                <a:extLst>
                  <a:ext uri="{FF2B5EF4-FFF2-40B4-BE49-F238E27FC236}">
                    <a16:creationId xmlns:a16="http://schemas.microsoft.com/office/drawing/2014/main" id="{94C12A30-8948-6F8C-AFAC-03FC7C8CA6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6250" y="31750"/>
                <a:ext cx="2962275" cy="1630679"/>
              </a:xfrm>
              <a:prstGeom prst="rect">
                <a:avLst/>
              </a:prstGeom>
            </p:spPr>
          </p:pic>
          <p:pic>
            <p:nvPicPr>
              <p:cNvPr id="6" name="Picture 5" descr="A close up of words&#10;&#10;Description automatically generated">
                <a:extLst>
                  <a:ext uri="{FF2B5EF4-FFF2-40B4-BE49-F238E27FC236}">
                    <a16:creationId xmlns:a16="http://schemas.microsoft.com/office/drawing/2014/main" id="{4F1B8A90-1C94-1425-A190-3A5CAC7DE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2952750" cy="1634490"/>
              </a:xfrm>
              <a:prstGeom prst="rect">
                <a:avLst/>
              </a:prstGeom>
            </p:spPr>
          </p:pic>
          <p:pic>
            <p:nvPicPr>
              <p:cNvPr id="7" name="Picture 6" descr="A close-up of words&#10;&#10;Description automatically generated">
                <a:extLst>
                  <a:ext uri="{FF2B5EF4-FFF2-40B4-BE49-F238E27FC236}">
                    <a16:creationId xmlns:a16="http://schemas.microsoft.com/office/drawing/2014/main" id="{3A933D94-0270-D526-6919-C7DEC9725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00" y="1778001"/>
                <a:ext cx="2901950" cy="1564005"/>
              </a:xfrm>
              <a:prstGeom prst="rect">
                <a:avLst/>
              </a:prstGeom>
            </p:spPr>
          </p:pic>
          <p:pic>
            <p:nvPicPr>
              <p:cNvPr id="8" name="Picture 7" descr="A close up of words&#10;&#10;Description automatically generated">
                <a:extLst>
                  <a:ext uri="{FF2B5EF4-FFF2-40B4-BE49-F238E27FC236}">
                    <a16:creationId xmlns:a16="http://schemas.microsoft.com/office/drawing/2014/main" id="{373A86FF-8EB7-B3D9-2F2C-6B5F50CB6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6250" y="1746250"/>
                <a:ext cx="3023235" cy="1587500"/>
              </a:xfrm>
              <a:prstGeom prst="rect">
                <a:avLst/>
              </a:prstGeom>
            </p:spPr>
          </p:pic>
          <p:pic>
            <p:nvPicPr>
              <p:cNvPr id="9" name="Picture 8" descr="A close-up of words&#10;&#10;Description automatically generated">
                <a:extLst>
                  <a:ext uri="{FF2B5EF4-FFF2-40B4-BE49-F238E27FC236}">
                    <a16:creationId xmlns:a16="http://schemas.microsoft.com/office/drawing/2014/main" id="{F74C0F5A-2178-CEF5-F30C-B86BEC6A2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00" y="3511550"/>
                <a:ext cx="2901950" cy="1576705"/>
              </a:xfrm>
              <a:prstGeom prst="rect">
                <a:avLst/>
              </a:prstGeom>
            </p:spPr>
          </p:pic>
          <p:pic>
            <p:nvPicPr>
              <p:cNvPr id="10" name="Picture 9" descr="A close-up of words&#10;&#10;Description automatically generated">
                <a:extLst>
                  <a:ext uri="{FF2B5EF4-FFF2-40B4-BE49-F238E27FC236}">
                    <a16:creationId xmlns:a16="http://schemas.microsoft.com/office/drawing/2014/main" id="{B690EEF3-2ECD-F2FB-0B91-C2C8CAA3F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2450" y="3460750"/>
                <a:ext cx="2946400" cy="1590675"/>
              </a:xfrm>
              <a:prstGeom prst="rect">
                <a:avLst/>
              </a:prstGeom>
            </p:spPr>
          </p:pic>
        </p:grpSp>
        <p:pic>
          <p:nvPicPr>
            <p:cNvPr id="4" name="Picture 3" descr="A close-up of words&#10;&#10;Description automatically generated">
              <a:extLst>
                <a:ext uri="{FF2B5EF4-FFF2-40B4-BE49-F238E27FC236}">
                  <a16:creationId xmlns:a16="http://schemas.microsoft.com/office/drawing/2014/main" id="{C285026A-D3A4-20B8-7C0E-F736B4776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524" y="4561429"/>
              <a:ext cx="2635250" cy="1466215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06F036-2026-0209-B3CF-4F5933955C6D}"/>
              </a:ext>
            </a:extLst>
          </p:cNvPr>
          <p:cNvSpPr txBox="1"/>
          <p:nvPr/>
        </p:nvSpPr>
        <p:spPr>
          <a:xfrm>
            <a:off x="0" y="3164681"/>
            <a:ext cx="38290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Many words such as "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feel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", "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know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" etc. are used with overlap across different statuses.</a:t>
            </a:r>
          </a:p>
          <a:p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It must be taken care of while building a model. </a:t>
            </a:r>
          </a:p>
          <a:p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TF-IDF (Term Frequency-Inverse Document Frequency) is an excellent way to handle the overlap of words across different categories in NLP.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86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ale with words inside&#10;&#10;Description automatically generated">
            <a:extLst>
              <a:ext uri="{FF2B5EF4-FFF2-40B4-BE49-F238E27FC236}">
                <a16:creationId xmlns:a16="http://schemas.microsoft.com/office/drawing/2014/main" id="{350364BC-C28A-F4BD-D034-9202F242A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2062" r="3" b="3"/>
          <a:stretch/>
        </p:blipFill>
        <p:spPr>
          <a:xfrm>
            <a:off x="5394960" y="0"/>
            <a:ext cx="6797039" cy="6858000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722994-4481-3A32-3B30-938E188FC22D}"/>
              </a:ext>
            </a:extLst>
          </p:cNvPr>
          <p:cNvSpPr txBox="1"/>
          <p:nvPr/>
        </p:nvSpPr>
        <p:spPr>
          <a:xfrm>
            <a:off x="0" y="114300"/>
            <a:ext cx="5596890" cy="894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b="1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TF-IDF vectorization</a:t>
            </a:r>
            <a:endParaRPr lang="en-US" sz="4400" dirty="0"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7A4C48-4BBA-4C50-C39F-68BA5F187A47}"/>
                  </a:ext>
                </a:extLst>
              </p:cNvPr>
              <p:cNvSpPr txBox="1"/>
              <p:nvPr/>
            </p:nvSpPr>
            <p:spPr>
              <a:xfrm>
                <a:off x="0" y="1234440"/>
                <a:ext cx="5589270" cy="553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indent="-285750">
                  <a:lnSpc>
                    <a:spcPct val="9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1600" b="1" dirty="0">
                    <a:effectLst/>
                  </a:rPr>
                  <a:t>Term Frequency (TF)</a:t>
                </a:r>
                <a:r>
                  <a:rPr lang="en-US" sz="1600" dirty="0">
                    <a:effectLst/>
                  </a:rPr>
                  <a:t>: Measures how frequently a term occurs in a document.</a:t>
                </a:r>
              </a:p>
              <a:p>
                <a:pPr marL="57150">
                  <a:lnSpc>
                    <a:spcPct val="90000"/>
                  </a:lnSpc>
                  <a:spcAft>
                    <a:spcPts val="800"/>
                  </a:spcAft>
                </a:pPr>
                <a:endParaRPr lang="en-US" sz="1600" dirty="0">
                  <a:effectLst/>
                </a:endParaRPr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𝑡𝑖𝑚𝑒𝑠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𝑡𝑒𝑟𝑚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𝑎𝑝𝑝𝑒𝑎𝑟𝑠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𝑡𝑒𝑟𝑚𝑠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𝑑𝑜𝑐𝑢𝑚𝑒𝑛𝑡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1600" dirty="0">
                  <a:effectLst/>
                </a:endParaRPr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:endParaRPr lang="en-US" sz="1600" dirty="0">
                  <a:effectLst/>
                </a:endParaRPr>
              </a:p>
              <a:p>
                <a:pPr lvl="1">
                  <a:lnSpc>
                    <a:spcPct val="90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effectLst/>
                  </a:rPr>
                  <a:t>A higher TF indicates that the term is more important in that specific document.</a:t>
                </a:r>
              </a:p>
              <a:p>
                <a:pPr marL="342900" indent="-285750">
                  <a:lnSpc>
                    <a:spcPct val="9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1600" b="1" dirty="0">
                    <a:effectLst/>
                  </a:rPr>
                  <a:t>Inverse Document Frequency (IDF)</a:t>
                </a:r>
                <a:r>
                  <a:rPr lang="en-US" sz="1600" dirty="0">
                    <a:effectLst/>
                  </a:rPr>
                  <a:t>: Measures how important a term is across the entire corpus.</a:t>
                </a:r>
              </a:p>
              <a:p>
                <a:pPr marL="342900" indent="-285750">
                  <a:lnSpc>
                    <a:spcPct val="9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endParaRPr lang="en-US" sz="1600" dirty="0">
                  <a:effectLst/>
                </a:endParaRPr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𝑇𝑜𝑡𝑎𝑙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</m:num>
                            <m:den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𝑁𝑢𝑚𝑏𝑒𝑟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𝑑𝑜𝑐𝑢𝑚𝑒𝑛𝑡𝑠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𝑐𝑜𝑛𝑡𝑎𝑖𝑛𝑖𝑛𝑔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𝑡𝑒𝑟𝑚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>
                  <a:effectLst/>
                </a:endParaRPr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:endParaRPr lang="en-US" sz="1600" dirty="0">
                  <a:effectLst/>
                </a:endParaRPr>
              </a:p>
              <a:p>
                <a:pPr lvl="1">
                  <a:lnSpc>
                    <a:spcPct val="90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rgbClr val="FF0000"/>
                    </a:solidFill>
                    <a:effectLst/>
                  </a:rPr>
                  <a:t>A higher IDF value indicates that the term is rare across documents, making it more significant when it does appear.</a:t>
                </a:r>
                <a:endParaRPr lang="en-US" sz="1600" dirty="0">
                  <a:solidFill>
                    <a:srgbClr val="FF0000"/>
                  </a:solidFill>
                </a:endParaRPr>
              </a:p>
              <a:p>
                <a:pPr marL="342900" indent="-285750">
                  <a:lnSpc>
                    <a:spcPct val="9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effectLst/>
                  </a:rPr>
                  <a:t>The TF-IDF score combines these two metrics:</a:t>
                </a:r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effectLst/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i="1"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7A4C48-4BBA-4C50-C39F-68BA5F187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34440"/>
                <a:ext cx="5589270" cy="5532119"/>
              </a:xfrm>
              <a:prstGeom prst="rect">
                <a:avLst/>
              </a:prstGeom>
              <a:blipFill>
                <a:blip r:embed="rId3"/>
                <a:stretch>
                  <a:fillRect t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75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24D5DE-AEC8-96FF-8A70-D10535BE4306}"/>
              </a:ext>
            </a:extLst>
          </p:cNvPr>
          <p:cNvSpPr txBox="1"/>
          <p:nvPr/>
        </p:nvSpPr>
        <p:spPr>
          <a:xfrm>
            <a:off x="426720" y="457199"/>
            <a:ext cx="9483090" cy="725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38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ategory imbalance and the resampling</a:t>
            </a:r>
            <a:endParaRPr lang="en-US" sz="3800" kern="1200" dirty="0"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FEDE74-3893-EBCB-022C-002ECB199F84}"/>
              </a:ext>
            </a:extLst>
          </p:cNvPr>
          <p:cNvSpPr txBox="1"/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bg1"/>
                </a:solidFill>
                <a:effectLst/>
              </a:rPr>
              <a:t>SMOTE (Synthetic Minority Over-sampling Technique)</a:t>
            </a:r>
            <a:r>
              <a:rPr lang="en-US" sz="1600" dirty="0">
                <a:solidFill>
                  <a:schemeClr val="bg1"/>
                </a:solidFill>
                <a:effectLst/>
              </a:rPr>
              <a:t>: Generates synthetic samples but may not always capture the underlying distribution effectively.</a:t>
            </a:r>
            <a:br>
              <a:rPr lang="en-US" sz="1600" dirty="0">
                <a:solidFill>
                  <a:schemeClr val="bg1"/>
                </a:solidFill>
                <a:effectLst/>
              </a:rPr>
            </a:br>
            <a:endParaRPr lang="en-US" sz="1600" dirty="0">
              <a:solidFill>
                <a:schemeClr val="bg1"/>
              </a:solidFill>
              <a:effectLst/>
            </a:endParaRPr>
          </a:p>
          <a:p>
            <a:pPr marL="342900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b="1" dirty="0" err="1">
                <a:solidFill>
                  <a:schemeClr val="bg1"/>
                </a:solidFill>
                <a:effectLst/>
              </a:rPr>
              <a:t>RandomOverSampler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/>
              </a:rPr>
              <a:t>: </a:t>
            </a:r>
            <a:r>
              <a:rPr lang="en-US" sz="1600" dirty="0">
                <a:solidFill>
                  <a:schemeClr val="bg1"/>
                </a:solidFill>
                <a:effectLst/>
              </a:rPr>
              <a:t>Effectively increased the number of instances in the minority classes by randomly duplicating existing examples, which allowed the model to better learn from these underrepresented classes.</a:t>
            </a:r>
            <a:br>
              <a:rPr lang="en-US" sz="1600" dirty="0">
                <a:solidFill>
                  <a:schemeClr val="bg1"/>
                </a:solidFill>
                <a:effectLst/>
              </a:rPr>
            </a:br>
            <a:endParaRPr lang="en-US" sz="1600" dirty="0">
              <a:solidFill>
                <a:schemeClr val="bg1"/>
              </a:solidFill>
              <a:effectLst/>
            </a:endParaRPr>
          </a:p>
          <a:p>
            <a:pPr marL="342900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 The </a:t>
            </a:r>
            <a:r>
              <a:rPr lang="en-US" sz="1600" dirty="0" err="1">
                <a:solidFill>
                  <a:schemeClr val="bg1"/>
                </a:solidFill>
                <a:effectLst/>
              </a:rPr>
              <a:t>RandomOverSampler</a:t>
            </a:r>
            <a:r>
              <a:rPr lang="en-US" sz="1600" dirty="0">
                <a:solidFill>
                  <a:schemeClr val="bg1"/>
                </a:solidFill>
                <a:effectLst/>
              </a:rPr>
              <a:t> provided significantly better results in terms of model performance.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53C9F02-0365-A80F-D23E-B8B73B8B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-1" b="7778"/>
          <a:stretch/>
        </p:blipFill>
        <p:spPr>
          <a:xfrm>
            <a:off x="6525453" y="1834894"/>
            <a:ext cx="5666547" cy="3788666"/>
          </a:xfrm>
          <a:prstGeom prst="rect">
            <a:avLst/>
          </a:prstGeom>
        </p:spPr>
      </p:pic>
      <p:pic>
        <p:nvPicPr>
          <p:cNvPr id="33" name="Picture 32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4B399DEB-7651-8C1F-BDCE-3552BC1B98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7417" b="1272"/>
          <a:stretch/>
        </p:blipFill>
        <p:spPr bwMode="auto">
          <a:xfrm>
            <a:off x="2548891" y="1115059"/>
            <a:ext cx="6665912" cy="55361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32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1660-57EE-35B5-FC76-6BB43C3C58C5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Model1: Bernoulli Naive Bayes</a:t>
            </a:r>
            <a:endParaRPr lang="en-US" sz="40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aph with a red line and a blue line&#10;&#10;Description automatically generated">
            <a:extLst>
              <a:ext uri="{FF2B5EF4-FFF2-40B4-BE49-F238E27FC236}">
                <a16:creationId xmlns:a16="http://schemas.microsoft.com/office/drawing/2014/main" id="{F500D091-0F0B-98C4-828B-9CDAD5A12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115" y="2125979"/>
            <a:ext cx="6342885" cy="407530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E110144-3969-5C8E-B463-A04EDFFE20EA}"/>
              </a:ext>
            </a:extLst>
          </p:cNvPr>
          <p:cNvSpPr/>
          <p:nvPr/>
        </p:nvSpPr>
        <p:spPr>
          <a:xfrm>
            <a:off x="6617970" y="2434590"/>
            <a:ext cx="491490" cy="377190"/>
          </a:xfrm>
          <a:prstGeom prst="ellipse">
            <a:avLst/>
          </a:prstGeom>
          <a:noFill/>
          <a:ln w="762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CD0402-13B2-86F5-3F32-14A1CC10570F}"/>
              </a:ext>
            </a:extLst>
          </p:cNvPr>
          <p:cNvSpPr/>
          <p:nvPr/>
        </p:nvSpPr>
        <p:spPr>
          <a:xfrm>
            <a:off x="7578090" y="442341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42917-88A8-EA38-C1DD-C480A24EDFF5}"/>
              </a:ext>
            </a:extLst>
          </p:cNvPr>
          <p:cNvSpPr txBox="1"/>
          <p:nvPr/>
        </p:nvSpPr>
        <p:spPr>
          <a:xfrm>
            <a:off x="102870" y="2397175"/>
            <a:ext cx="544067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GridSearchCV indicated that the optimal alpha was 0.0001 with a cross-validated accuracy of approximately 78.20%, the accuracy on the test set for this same alpha was significantly lower at 63.76%.</a:t>
            </a:r>
            <a:b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The discrepancy suggests that the model may have been overfitting during cross-validation or that the training data used in GridSearchCV did not accurately represent the diversity of the test data. </a:t>
            </a:r>
            <a:b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The results from individual testing of alpha values show a slight increase in accuracy for 0.001 and 0.01.</a:t>
            </a:r>
            <a:endParaRPr lang="en-US" dirty="0"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42EFB2-AF2B-7172-9593-5FBA94B46340}"/>
              </a:ext>
            </a:extLst>
          </p:cNvPr>
          <p:cNvSpPr/>
          <p:nvPr/>
        </p:nvSpPr>
        <p:spPr>
          <a:xfrm>
            <a:off x="6633210" y="443865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0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D1660-57EE-35B5-FC76-6BB43C3C58C5}"/>
              </a:ext>
            </a:extLst>
          </p:cNvPr>
          <p:cNvSpPr txBox="1"/>
          <p:nvPr/>
        </p:nvSpPr>
        <p:spPr>
          <a:xfrm>
            <a:off x="699713" y="248038"/>
            <a:ext cx="5575357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0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Model1</a:t>
            </a:r>
            <a:r>
              <a:rPr lang="en-US" sz="40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: Bernoulli Naive Bayes</a:t>
            </a:r>
            <a:endParaRPr lang="en-US" sz="4000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graph of a number of negatives&#10;&#10;Description automatically generated with medium confidence">
            <a:extLst>
              <a:ext uri="{FF2B5EF4-FFF2-40B4-BE49-F238E27FC236}">
                <a16:creationId xmlns:a16="http://schemas.microsoft.com/office/drawing/2014/main" id="{9B022032-3A0A-D5DE-345F-D6FBF687C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" y="1848802"/>
            <a:ext cx="5517958" cy="4620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193403-ABE2-9D0C-7D09-7AE1CF76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55" y="1"/>
            <a:ext cx="6102558" cy="6858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379DF3E-8B47-28B3-58DF-487D03E21260}"/>
              </a:ext>
            </a:extLst>
          </p:cNvPr>
          <p:cNvSpPr/>
          <p:nvPr/>
        </p:nvSpPr>
        <p:spPr>
          <a:xfrm>
            <a:off x="4606290" y="2777490"/>
            <a:ext cx="502920" cy="42291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8DCC52-0460-9435-77F0-23336A298AA3}"/>
              </a:ext>
            </a:extLst>
          </p:cNvPr>
          <p:cNvSpPr/>
          <p:nvPr/>
        </p:nvSpPr>
        <p:spPr>
          <a:xfrm>
            <a:off x="3028950" y="422910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5429B-E12A-E43C-147A-917E5808DD5F}"/>
              </a:ext>
            </a:extLst>
          </p:cNvPr>
          <p:cNvSpPr/>
          <p:nvPr/>
        </p:nvSpPr>
        <p:spPr>
          <a:xfrm>
            <a:off x="3844290" y="3467100"/>
            <a:ext cx="502920" cy="42291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E651B0-AE66-6E3C-EDEC-CD061294D2A9}"/>
              </a:ext>
            </a:extLst>
          </p:cNvPr>
          <p:cNvSpPr/>
          <p:nvPr/>
        </p:nvSpPr>
        <p:spPr>
          <a:xfrm>
            <a:off x="4232910" y="3821430"/>
            <a:ext cx="502920" cy="42291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0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53A3F-7B1F-F5DE-266B-4DE6CDD36BAC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Model2: Logistic Regression classifier</a:t>
            </a:r>
            <a:endParaRPr lang="en-US" sz="37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aph with a red line and a blue line&#10;&#10;Description automatically generated">
            <a:extLst>
              <a:ext uri="{FF2B5EF4-FFF2-40B4-BE49-F238E27FC236}">
                <a16:creationId xmlns:a16="http://schemas.microsoft.com/office/drawing/2014/main" id="{E842075E-367D-327B-EB1B-CEAB6870F3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0" y="2205990"/>
            <a:ext cx="6454868" cy="410959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EE39AA5-86F7-37D9-68E0-80CC695DB26A}"/>
              </a:ext>
            </a:extLst>
          </p:cNvPr>
          <p:cNvSpPr/>
          <p:nvPr/>
        </p:nvSpPr>
        <p:spPr>
          <a:xfrm>
            <a:off x="9063990" y="2571750"/>
            <a:ext cx="491490" cy="377190"/>
          </a:xfrm>
          <a:prstGeom prst="ellipse">
            <a:avLst/>
          </a:prstGeom>
          <a:noFill/>
          <a:ln w="762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DE7B25-2AB6-F350-428D-1BF53CD8C394}"/>
              </a:ext>
            </a:extLst>
          </p:cNvPr>
          <p:cNvSpPr/>
          <p:nvPr/>
        </p:nvSpPr>
        <p:spPr>
          <a:xfrm>
            <a:off x="6926580" y="497205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0679D6-4C1E-0459-630F-590561EA7E1B}"/>
              </a:ext>
            </a:extLst>
          </p:cNvPr>
          <p:cNvSpPr txBox="1"/>
          <p:nvPr/>
        </p:nvSpPr>
        <p:spPr>
          <a:xfrm>
            <a:off x="102870" y="2397175"/>
            <a:ext cx="544067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GridSearchCV indicated that the optimal C was 10 with a cross-validated accuracy of approximately 90.75%, the accuracy on the test set for this same C was significantly lower at 73.91%.</a:t>
            </a:r>
            <a:b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The discrepancy suggests that the model may have been overfitting during cross-validation or that the training data used in GridSearchCV did not accurately represent the diversity of the test data. </a:t>
            </a:r>
            <a:b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</a:br>
            <a:endParaRPr lang="en-US" sz="18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The results from individual testing of C values show a slight increase in accuracy </a:t>
            </a:r>
            <a:r>
              <a:rPr lang="en-US" dirty="0">
                <a:latin typeface="Times New Roman" panose="02020603050405020304" pitchFamily="18" charset="0"/>
                <a:ea typeface="Aptos" panose="020B0004020202020204" pitchFamily="34" charset="0"/>
              </a:rPr>
              <a:t>for 10 (73.91% accuracy) 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and 1 (74.89% accuracy).</a:t>
            </a:r>
            <a:endParaRPr lang="en-US" dirty="0">
              <a:latin typeface="Times New Roman" panose="02020603050405020304" pitchFamily="18" charset="0"/>
              <a:ea typeface="Aptos" panose="020B00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E9D512-4018-655D-7549-95CECBBBF82E}"/>
              </a:ext>
            </a:extLst>
          </p:cNvPr>
          <p:cNvSpPr/>
          <p:nvPr/>
        </p:nvSpPr>
        <p:spPr>
          <a:xfrm>
            <a:off x="9056370" y="511302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4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53A3F-7B1F-F5DE-266B-4DE6CDD36BAC}"/>
              </a:ext>
            </a:extLst>
          </p:cNvPr>
          <p:cNvSpPr txBox="1"/>
          <p:nvPr/>
        </p:nvSpPr>
        <p:spPr>
          <a:xfrm>
            <a:off x="699713" y="248038"/>
            <a:ext cx="5621077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Model2</a:t>
            </a:r>
            <a:r>
              <a:rPr lang="en-US" sz="37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: Logistic Regression classifier</a:t>
            </a:r>
            <a:endParaRPr lang="en-US" sz="3700" kern="1200" dirty="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DB85EA17-E4EB-53B2-B67C-C91A9C7AD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73" y="1909143"/>
            <a:ext cx="5496493" cy="4452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A43031-97FE-4A7C-E8B0-782958DF1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518" y="1"/>
            <a:ext cx="6135482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696BC3-6714-A183-0D48-8784A895394E}"/>
              </a:ext>
            </a:extLst>
          </p:cNvPr>
          <p:cNvSpPr/>
          <p:nvPr/>
        </p:nvSpPr>
        <p:spPr>
          <a:xfrm>
            <a:off x="3028950" y="425196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F490BA0-DE9C-BCDF-6445-27B04277A05E}"/>
              </a:ext>
            </a:extLst>
          </p:cNvPr>
          <p:cNvSpPr/>
          <p:nvPr/>
        </p:nvSpPr>
        <p:spPr>
          <a:xfrm>
            <a:off x="4583430" y="280035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5E07-7D72-510F-4E18-51248EBBC889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Model3: Decision Tree Classifier</a:t>
            </a:r>
            <a:endParaRPr lang="en-US" sz="37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graph with blue lines&#10;&#10;Description automatically generated">
            <a:extLst>
              <a:ext uri="{FF2B5EF4-FFF2-40B4-BE49-F238E27FC236}">
                <a16:creationId xmlns:a16="http://schemas.microsoft.com/office/drawing/2014/main" id="{51807618-620C-3AAA-D670-A5062DDE6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66" y="2388870"/>
            <a:ext cx="5551170" cy="3330699"/>
          </a:xfrm>
          <a:prstGeom prst="rect">
            <a:avLst/>
          </a:prstGeom>
        </p:spPr>
      </p:pic>
      <p:pic>
        <p:nvPicPr>
          <p:cNvPr id="5" name="Picture 4" descr="A graph showing a line&#10;&#10;Description automatically generated">
            <a:extLst>
              <a:ext uri="{FF2B5EF4-FFF2-40B4-BE49-F238E27FC236}">
                <a16:creationId xmlns:a16="http://schemas.microsoft.com/office/drawing/2014/main" id="{145D1436-A981-E0B0-3847-309A82349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308861"/>
            <a:ext cx="5593911" cy="352416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0638FC2-3C3B-F4C6-A337-D84FC19FECED}"/>
              </a:ext>
            </a:extLst>
          </p:cNvPr>
          <p:cNvSpPr/>
          <p:nvPr/>
        </p:nvSpPr>
        <p:spPr>
          <a:xfrm>
            <a:off x="3086100" y="254889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807E78-0A9B-F66F-C06F-0DC4CB0872BF}"/>
              </a:ext>
            </a:extLst>
          </p:cNvPr>
          <p:cNvSpPr/>
          <p:nvPr/>
        </p:nvSpPr>
        <p:spPr>
          <a:xfrm>
            <a:off x="9429750" y="251460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3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7FFBF1-D793-935C-1A50-B192B7D6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43303-7528-D9A0-454D-5B45212BD43F}"/>
              </a:ext>
            </a:extLst>
          </p:cNvPr>
          <p:cNvSpPr txBox="1"/>
          <p:nvPr/>
        </p:nvSpPr>
        <p:spPr>
          <a:xfrm>
            <a:off x="289560" y="0"/>
            <a:ext cx="3470910" cy="948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US" sz="4400" b="1" dirty="0">
                <a:solidFill>
                  <a:schemeClr val="bg1"/>
                </a:solidFill>
              </a:rPr>
              <a:t>:</a:t>
            </a:r>
            <a:endParaRPr lang="en-US" sz="4400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391F8C-F123-92AC-AA9A-1D3ABB9D7000}"/>
              </a:ext>
            </a:extLst>
          </p:cNvPr>
          <p:cNvGrpSpPr/>
          <p:nvPr/>
        </p:nvGrpSpPr>
        <p:grpSpPr>
          <a:xfrm>
            <a:off x="975360" y="1438989"/>
            <a:ext cx="8938260" cy="1305401"/>
            <a:chOff x="0" y="0"/>
            <a:chExt cx="8938260" cy="130540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28864D8-896D-DAC8-3AB6-10E52112E2FE}"/>
                </a:ext>
              </a:extLst>
            </p:cNvPr>
            <p:cNvSpPr/>
            <p:nvPr/>
          </p:nvSpPr>
          <p:spPr>
            <a:xfrm>
              <a:off x="0" y="0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CA1754A-AEAB-5FA4-F7C0-550B9CD5B3B0}"/>
                </a:ext>
              </a:extLst>
            </p:cNvPr>
            <p:cNvSpPr txBox="1"/>
            <p:nvPr/>
          </p:nvSpPr>
          <p:spPr>
            <a:xfrm>
              <a:off x="106814" y="35481"/>
              <a:ext cx="8701906" cy="12202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US" b="1" dirty="0"/>
                <a:t>Develop a Multi-Class Classification Model</a:t>
              </a:r>
              <a:r>
                <a:rPr lang="en-US" dirty="0"/>
                <a:t>: Build and implement a predictive model to accurately classify various mental health statuses, such as "Normal," "Depression," "Suicidal," "Anxiety," "Bipolar," "Stress," and "Personality disorder," based on textual statements.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66F298-CA70-CABA-6454-3D61E55C3C0F}"/>
              </a:ext>
            </a:extLst>
          </p:cNvPr>
          <p:cNvGrpSpPr/>
          <p:nvPr/>
        </p:nvGrpSpPr>
        <p:grpSpPr>
          <a:xfrm>
            <a:off x="2987040" y="5028009"/>
            <a:ext cx="8938260" cy="1305401"/>
            <a:chOff x="788669" y="1522968"/>
            <a:chExt cx="8938260" cy="130540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8E30F46-9373-184D-9B19-94051DCCE80D}"/>
                </a:ext>
              </a:extLst>
            </p:cNvPr>
            <p:cNvSpPr/>
            <p:nvPr/>
          </p:nvSpPr>
          <p:spPr>
            <a:xfrm>
              <a:off x="788669" y="1522968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076075"/>
                <a:satOff val="-413"/>
                <a:lumOff val="981"/>
                <a:alphaOff val="0"/>
              </a:schemeClr>
            </a:fillRef>
            <a:effectRef idx="0">
              <a:schemeClr val="accent5">
                <a:hueOff val="-6076075"/>
                <a:satOff val="-413"/>
                <a:lumOff val="98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24993365-4CB5-B438-E71B-79BE5283D774}"/>
                </a:ext>
              </a:extLst>
            </p:cNvPr>
            <p:cNvSpPr txBox="1"/>
            <p:nvPr/>
          </p:nvSpPr>
          <p:spPr>
            <a:xfrm>
              <a:off x="826903" y="1561202"/>
              <a:ext cx="857617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US" b="1" dirty="0"/>
                <a:t>Facilitate Early Detection of Mental Health Issues</a:t>
              </a:r>
              <a:r>
                <a:rPr lang="en-US" dirty="0"/>
                <a:t>: Create a prototype tool that enables healthcare providers to monitor and trigger timely interventions based on predicted mental health statuses, ultimately improving patient care outcomes.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080C21-28DE-C9E1-4FDC-B7835E6A6FD3}"/>
              </a:ext>
            </a:extLst>
          </p:cNvPr>
          <p:cNvGrpSpPr/>
          <p:nvPr/>
        </p:nvGrpSpPr>
        <p:grpSpPr>
          <a:xfrm>
            <a:off x="1958340" y="3164920"/>
            <a:ext cx="8938260" cy="1305401"/>
            <a:chOff x="1577339" y="3045936"/>
            <a:chExt cx="8938260" cy="130540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9DC95F7-3939-02B7-3B84-D22AF250341E}"/>
                </a:ext>
              </a:extLst>
            </p:cNvPr>
            <p:cNvSpPr/>
            <p:nvPr/>
          </p:nvSpPr>
          <p:spPr>
            <a:xfrm>
              <a:off x="1577339" y="3045936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2152150"/>
                <a:satOff val="-826"/>
                <a:lumOff val="1961"/>
                <a:alphaOff val="0"/>
              </a:schemeClr>
            </a:fillRef>
            <a:effectRef idx="0">
              <a:schemeClr val="accent5">
                <a:hueOff val="-12152150"/>
                <a:satOff val="-826"/>
                <a:lumOff val="19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F0053F1A-88C1-7EFE-F261-DDA4F4C33C6B}"/>
                </a:ext>
              </a:extLst>
            </p:cNvPr>
            <p:cNvSpPr txBox="1"/>
            <p:nvPr/>
          </p:nvSpPr>
          <p:spPr>
            <a:xfrm>
              <a:off x="1615573" y="3107030"/>
              <a:ext cx="878191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US" b="1" dirty="0"/>
                <a:t>Explore and Evaluate Machine Learning Algorithms</a:t>
              </a:r>
              <a:r>
                <a:rPr lang="en-US" dirty="0"/>
                <a:t>: Investigate and compare the performance of Bernoulli Naive Bayes, Logistic Regression, and Decision Tree Classifier to identify the most effective model for sentiment analysis in mental health.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7021F4-E284-9604-A13B-03B4DA35BF8B}"/>
              </a:ext>
            </a:extLst>
          </p:cNvPr>
          <p:cNvGrpSpPr/>
          <p:nvPr/>
        </p:nvGrpSpPr>
        <p:grpSpPr>
          <a:xfrm>
            <a:off x="9043595" y="2410385"/>
            <a:ext cx="848510" cy="848510"/>
            <a:chOff x="8878419" y="2504195"/>
            <a:chExt cx="848510" cy="848510"/>
          </a:xfrm>
        </p:grpSpPr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FDC6A528-C156-6945-94BC-98735E31032E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Arrow: Down 4">
              <a:extLst>
                <a:ext uri="{FF2B5EF4-FFF2-40B4-BE49-F238E27FC236}">
                  <a16:creationId xmlns:a16="http://schemas.microsoft.com/office/drawing/2014/main" id="{B65EA850-AB56-2E34-288B-3D5B32D7C0AC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6B5DCD-BD59-0DDF-8977-ACDE1335786E}"/>
              </a:ext>
            </a:extLst>
          </p:cNvPr>
          <p:cNvGrpSpPr/>
          <p:nvPr/>
        </p:nvGrpSpPr>
        <p:grpSpPr>
          <a:xfrm>
            <a:off x="9836075" y="4300145"/>
            <a:ext cx="848510" cy="848510"/>
            <a:chOff x="8878419" y="2504195"/>
            <a:chExt cx="848510" cy="848510"/>
          </a:xfrm>
        </p:grpSpPr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B3CE02EE-AB96-C0E6-8116-31F12F877F6C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Arrow: Down 4">
              <a:extLst>
                <a:ext uri="{FF2B5EF4-FFF2-40B4-BE49-F238E27FC236}">
                  <a16:creationId xmlns:a16="http://schemas.microsoft.com/office/drawing/2014/main" id="{1AC30FE2-33B2-1D61-A775-0B5F30ED0AD5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31303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05E07-7D72-510F-4E18-51248EBBC889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7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Model3: Decision Tree Classifier</a:t>
            </a:r>
            <a:endParaRPr lang="en-US" sz="37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graph showing a number of negatives&#10;&#10;Description automatically generated with medium confidence">
            <a:extLst>
              <a:ext uri="{FF2B5EF4-FFF2-40B4-BE49-F238E27FC236}">
                <a16:creationId xmlns:a16="http://schemas.microsoft.com/office/drawing/2014/main" id="{D62C5C6F-9523-BD2D-2C3B-A4F51A885D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" y="1977723"/>
            <a:ext cx="5030905" cy="4251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F5869-CC12-0C22-4F85-3733919BE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990" y="1885950"/>
            <a:ext cx="7045010" cy="44872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4FB7B25-049C-7B38-D740-50C59EEDC8F5}"/>
              </a:ext>
            </a:extLst>
          </p:cNvPr>
          <p:cNvSpPr/>
          <p:nvPr/>
        </p:nvSpPr>
        <p:spPr>
          <a:xfrm>
            <a:off x="2423160" y="417195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8FA764-65A6-8026-9FF2-61E83F7E4C35}"/>
              </a:ext>
            </a:extLst>
          </p:cNvPr>
          <p:cNvSpPr/>
          <p:nvPr/>
        </p:nvSpPr>
        <p:spPr>
          <a:xfrm>
            <a:off x="3943350" y="2834640"/>
            <a:ext cx="491490" cy="37719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3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7FFBF1-D793-935C-1A50-B192B7D6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43303-7528-D9A0-454D-5B45212BD43F}"/>
              </a:ext>
            </a:extLst>
          </p:cNvPr>
          <p:cNvSpPr txBox="1"/>
          <p:nvPr/>
        </p:nvSpPr>
        <p:spPr>
          <a:xfrm>
            <a:off x="65532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b="1" dirty="0">
                <a:effectLst/>
                <a:latin typeface="+mj-lt"/>
                <a:ea typeface="+mj-ea"/>
                <a:cs typeface="+mj-cs"/>
              </a:rPr>
              <a:t>Conclusions:</a:t>
            </a:r>
            <a:endParaRPr lang="en-US" sz="4400" dirty="0">
              <a:effectLst/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391F8C-F123-92AC-AA9A-1D3ABB9D7000}"/>
              </a:ext>
            </a:extLst>
          </p:cNvPr>
          <p:cNvGrpSpPr/>
          <p:nvPr/>
        </p:nvGrpSpPr>
        <p:grpSpPr>
          <a:xfrm>
            <a:off x="975360" y="1438989"/>
            <a:ext cx="8938260" cy="1305401"/>
            <a:chOff x="0" y="0"/>
            <a:chExt cx="8938260" cy="1305401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28864D8-896D-DAC8-3AB6-10E52112E2FE}"/>
                </a:ext>
              </a:extLst>
            </p:cNvPr>
            <p:cNvSpPr/>
            <p:nvPr/>
          </p:nvSpPr>
          <p:spPr>
            <a:xfrm>
              <a:off x="0" y="0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CA1754A-AEAB-5FA4-F7C0-550B9CD5B3B0}"/>
                </a:ext>
              </a:extLst>
            </p:cNvPr>
            <p:cNvSpPr txBox="1"/>
            <p:nvPr/>
          </p:nvSpPr>
          <p:spPr>
            <a:xfrm>
              <a:off x="106814" y="35481"/>
              <a:ext cx="8324716" cy="122025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Logistic Regression 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model outperformed both 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Decision Tree Classifier 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and 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Bernoulli Naive Bayes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, achieving the highest accuracy of approximately 74.89%</a:t>
              </a:r>
              <a:r>
                <a:rPr lang="en-US" kern="100" dirty="0"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 on test sample for C = 1.0 (approx. accuracy of 90.75% by GridSearchCV with best C = 10.0) .</a:t>
              </a:r>
              <a:endParaRPr lang="en-US" sz="1800" kern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66F298-CA70-CABA-6454-3D61E55C3C0F}"/>
              </a:ext>
            </a:extLst>
          </p:cNvPr>
          <p:cNvGrpSpPr/>
          <p:nvPr/>
        </p:nvGrpSpPr>
        <p:grpSpPr>
          <a:xfrm>
            <a:off x="2987040" y="5028009"/>
            <a:ext cx="8938260" cy="1305401"/>
            <a:chOff x="788669" y="1522968"/>
            <a:chExt cx="8938260" cy="130540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8E30F46-9373-184D-9B19-94051DCCE80D}"/>
                </a:ext>
              </a:extLst>
            </p:cNvPr>
            <p:cNvSpPr/>
            <p:nvPr/>
          </p:nvSpPr>
          <p:spPr>
            <a:xfrm>
              <a:off x="788669" y="1522968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076075"/>
                <a:satOff val="-413"/>
                <a:lumOff val="981"/>
                <a:alphaOff val="0"/>
              </a:schemeClr>
            </a:fillRef>
            <a:effectRef idx="0">
              <a:schemeClr val="accent5">
                <a:hueOff val="-6076075"/>
                <a:satOff val="-413"/>
                <a:lumOff val="98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24993365-4CB5-B438-E71B-79BE5283D774}"/>
                </a:ext>
              </a:extLst>
            </p:cNvPr>
            <p:cNvSpPr txBox="1"/>
            <p:nvPr/>
          </p:nvSpPr>
          <p:spPr>
            <a:xfrm>
              <a:off x="826903" y="1561202"/>
              <a:ext cx="857617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The decision to manually test various hyperparameters for 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Decision Tree Classifier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, rather than relying on GridSearchCV, highlights the importance of balancing model optimization with computational efficiency. While GridSearchCV can provide thorough parameter tuning, it can be time-consuming.</a:t>
              </a:r>
              <a:endParaRPr lang="en-US" sz="1800" kern="12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080C21-28DE-C9E1-4FDC-B7835E6A6FD3}"/>
              </a:ext>
            </a:extLst>
          </p:cNvPr>
          <p:cNvGrpSpPr/>
          <p:nvPr/>
        </p:nvGrpSpPr>
        <p:grpSpPr>
          <a:xfrm>
            <a:off x="1958340" y="3164920"/>
            <a:ext cx="8938260" cy="1305401"/>
            <a:chOff x="1577339" y="3045936"/>
            <a:chExt cx="8938260" cy="130540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9DC95F7-3939-02B7-3B84-D22AF250341E}"/>
                </a:ext>
              </a:extLst>
            </p:cNvPr>
            <p:cNvSpPr/>
            <p:nvPr/>
          </p:nvSpPr>
          <p:spPr>
            <a:xfrm>
              <a:off x="1577339" y="3045936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2152150"/>
                <a:satOff val="-826"/>
                <a:lumOff val="1961"/>
                <a:alphaOff val="0"/>
              </a:schemeClr>
            </a:fillRef>
            <a:effectRef idx="0">
              <a:schemeClr val="accent5">
                <a:hueOff val="-12152150"/>
                <a:satOff val="-826"/>
                <a:lumOff val="19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F0053F1A-88C1-7EFE-F261-DDA4F4C33C6B}"/>
                </a:ext>
              </a:extLst>
            </p:cNvPr>
            <p:cNvSpPr txBox="1"/>
            <p:nvPr/>
          </p:nvSpPr>
          <p:spPr>
            <a:xfrm>
              <a:off x="1615573" y="3107030"/>
              <a:ext cx="878191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Both 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Decision Tree Classifier 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and the </a:t>
              </a:r>
              <a:r>
                <a:rPr lang="en-US" sz="1800" i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Bernoulli Naive Bayes 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exhibited significant misclassification issues, particularly in differentiating between the "Depression" and "Suicidal" classes. This indicates a potential overlap in feature representation for these categories, suggesting that further feature engineering, additional data, or more complex models may be necessary to improve classification performance in these areas.</a:t>
              </a:r>
              <a:endParaRPr lang="en-US" sz="1800" kern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7021F4-E284-9604-A13B-03B4DA35BF8B}"/>
              </a:ext>
            </a:extLst>
          </p:cNvPr>
          <p:cNvGrpSpPr/>
          <p:nvPr/>
        </p:nvGrpSpPr>
        <p:grpSpPr>
          <a:xfrm>
            <a:off x="9043595" y="2410385"/>
            <a:ext cx="848510" cy="848510"/>
            <a:chOff x="8878419" y="2504195"/>
            <a:chExt cx="848510" cy="848510"/>
          </a:xfrm>
        </p:grpSpPr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FDC6A528-C156-6945-94BC-98735E31032E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Arrow: Down 4">
              <a:extLst>
                <a:ext uri="{FF2B5EF4-FFF2-40B4-BE49-F238E27FC236}">
                  <a16:creationId xmlns:a16="http://schemas.microsoft.com/office/drawing/2014/main" id="{B65EA850-AB56-2E34-288B-3D5B32D7C0AC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6B5DCD-BD59-0DDF-8977-ACDE1335786E}"/>
              </a:ext>
            </a:extLst>
          </p:cNvPr>
          <p:cNvGrpSpPr/>
          <p:nvPr/>
        </p:nvGrpSpPr>
        <p:grpSpPr>
          <a:xfrm>
            <a:off x="9836075" y="4300145"/>
            <a:ext cx="848510" cy="848510"/>
            <a:chOff x="8878419" y="2504195"/>
            <a:chExt cx="848510" cy="848510"/>
          </a:xfrm>
        </p:grpSpPr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B3CE02EE-AB96-C0E6-8116-31F12F877F6C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Arrow: Down 4">
              <a:extLst>
                <a:ext uri="{FF2B5EF4-FFF2-40B4-BE49-F238E27FC236}">
                  <a16:creationId xmlns:a16="http://schemas.microsoft.com/office/drawing/2014/main" id="{1AC30FE2-33B2-1D61-A775-0B5F30ED0AD5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5827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57FFBF1-D793-935C-1A50-B192B7D6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443303-7528-D9A0-454D-5B45212BD43F}"/>
              </a:ext>
            </a:extLst>
          </p:cNvPr>
          <p:cNvSpPr txBox="1"/>
          <p:nvPr/>
        </p:nvSpPr>
        <p:spPr>
          <a:xfrm>
            <a:off x="65532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b="1" dirty="0"/>
              <a:t>Future Recommendation:</a:t>
            </a:r>
            <a:endParaRPr lang="en-US" sz="4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391F8C-F123-92AC-AA9A-1D3ABB9D7000}"/>
              </a:ext>
            </a:extLst>
          </p:cNvPr>
          <p:cNvGrpSpPr/>
          <p:nvPr/>
        </p:nvGrpSpPr>
        <p:grpSpPr>
          <a:xfrm>
            <a:off x="975360" y="1431503"/>
            <a:ext cx="8938260" cy="1312887"/>
            <a:chOff x="0" y="-7486"/>
            <a:chExt cx="8938260" cy="131288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28864D8-896D-DAC8-3AB6-10E52112E2FE}"/>
                </a:ext>
              </a:extLst>
            </p:cNvPr>
            <p:cNvSpPr/>
            <p:nvPr/>
          </p:nvSpPr>
          <p:spPr>
            <a:xfrm>
              <a:off x="0" y="0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CA1754A-AEAB-5FA4-F7C0-550B9CD5B3B0}"/>
                </a:ext>
              </a:extLst>
            </p:cNvPr>
            <p:cNvSpPr txBox="1"/>
            <p:nvPr/>
          </p:nvSpPr>
          <p:spPr>
            <a:xfrm>
              <a:off x="381134" y="-7486"/>
              <a:ext cx="827899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just"/>
              <a:r>
                <a:rPr lang="en-US" sz="1800" b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Expand Dataset with Additional Data Collection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: Increase sample size for low-sampled classes by gathering data from trusted sources via web scraping, APIs, or open datasets, enhancing model robustness.</a:t>
              </a:r>
              <a:endPara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66F298-CA70-CABA-6454-3D61E55C3C0F}"/>
              </a:ext>
            </a:extLst>
          </p:cNvPr>
          <p:cNvGrpSpPr/>
          <p:nvPr/>
        </p:nvGrpSpPr>
        <p:grpSpPr>
          <a:xfrm>
            <a:off x="2987040" y="5028009"/>
            <a:ext cx="8938260" cy="1305401"/>
            <a:chOff x="788669" y="1522968"/>
            <a:chExt cx="8938260" cy="130540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8E30F46-9373-184D-9B19-94051DCCE80D}"/>
                </a:ext>
              </a:extLst>
            </p:cNvPr>
            <p:cNvSpPr/>
            <p:nvPr/>
          </p:nvSpPr>
          <p:spPr>
            <a:xfrm>
              <a:off x="788669" y="1522968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6076075"/>
                <a:satOff val="-413"/>
                <a:lumOff val="981"/>
                <a:alphaOff val="0"/>
              </a:schemeClr>
            </a:fillRef>
            <a:effectRef idx="0">
              <a:schemeClr val="accent5">
                <a:hueOff val="-6076075"/>
                <a:satOff val="-413"/>
                <a:lumOff val="98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24993365-4CB5-B438-E71B-79BE5283D774}"/>
                </a:ext>
              </a:extLst>
            </p:cNvPr>
            <p:cNvSpPr txBox="1"/>
            <p:nvPr/>
          </p:nvSpPr>
          <p:spPr>
            <a:xfrm>
              <a:off x="826903" y="1561202"/>
              <a:ext cx="871333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US" sz="1800" b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Leverage Pre-Trained Models with Fine-Tuning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: Use pre-trained NLP models (e.g., BERT, </a:t>
              </a:r>
              <a:r>
                <a:rPr lang="en-US" sz="1800" kern="100" dirty="0" err="1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RoBERTa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) and fine-tune them with your dataset, achieving high accuracy efficiently by capitalizing on existing language understanding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080C21-28DE-C9E1-4FDC-B7835E6A6FD3}"/>
              </a:ext>
            </a:extLst>
          </p:cNvPr>
          <p:cNvGrpSpPr/>
          <p:nvPr/>
        </p:nvGrpSpPr>
        <p:grpSpPr>
          <a:xfrm>
            <a:off x="1958340" y="3164920"/>
            <a:ext cx="8938260" cy="1305401"/>
            <a:chOff x="1577339" y="3045936"/>
            <a:chExt cx="8938260" cy="1305401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9DC95F7-3939-02B7-3B84-D22AF250341E}"/>
                </a:ext>
              </a:extLst>
            </p:cNvPr>
            <p:cNvSpPr/>
            <p:nvPr/>
          </p:nvSpPr>
          <p:spPr>
            <a:xfrm>
              <a:off x="1577339" y="3045936"/>
              <a:ext cx="8938260" cy="130540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12152150"/>
                <a:satOff val="-826"/>
                <a:lumOff val="1961"/>
                <a:alphaOff val="0"/>
              </a:schemeClr>
            </a:fillRef>
            <a:effectRef idx="0">
              <a:schemeClr val="accent5">
                <a:hueOff val="-12152150"/>
                <a:satOff val="-826"/>
                <a:lumOff val="196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F0053F1A-88C1-7EFE-F261-DDA4F4C33C6B}"/>
                </a:ext>
              </a:extLst>
            </p:cNvPr>
            <p:cNvSpPr txBox="1"/>
            <p:nvPr/>
          </p:nvSpPr>
          <p:spPr>
            <a:xfrm>
              <a:off x="1752733" y="3118460"/>
              <a:ext cx="8496166" cy="12289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just"/>
              <a:r>
                <a:rPr lang="en-US" sz="1800" b="1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Increase Computational Resources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: Utilize cloud computing (AWS, Google Cloud) or distributed computing (e.g., </a:t>
              </a:r>
              <a:r>
                <a:rPr lang="en-US" sz="1800" kern="100" dirty="0" err="1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Dask</a:t>
              </a:r>
              <a:r>
                <a:rPr lang="en-US" sz="1800" kern="100" dirty="0"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Mangal" panose="02040503050203030202" pitchFamily="18" charset="0"/>
                </a:rPr>
                <a:t>, Spark) to handle complex models and hyperparameter tuning, allowing for more extensive experimentation.</a:t>
              </a:r>
              <a:endPara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Mangal" panose="02040503050203030202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7021F4-E284-9604-A13B-03B4DA35BF8B}"/>
              </a:ext>
            </a:extLst>
          </p:cNvPr>
          <p:cNvGrpSpPr/>
          <p:nvPr/>
        </p:nvGrpSpPr>
        <p:grpSpPr>
          <a:xfrm>
            <a:off x="9043595" y="2410385"/>
            <a:ext cx="848510" cy="848510"/>
            <a:chOff x="8878419" y="2504195"/>
            <a:chExt cx="848510" cy="848510"/>
          </a:xfrm>
        </p:grpSpPr>
        <p:sp>
          <p:nvSpPr>
            <p:cNvPr id="36" name="Arrow: Down 35">
              <a:extLst>
                <a:ext uri="{FF2B5EF4-FFF2-40B4-BE49-F238E27FC236}">
                  <a16:creationId xmlns:a16="http://schemas.microsoft.com/office/drawing/2014/main" id="{FDC6A528-C156-6945-94BC-98735E31032E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Arrow: Down 4">
              <a:extLst>
                <a:ext uri="{FF2B5EF4-FFF2-40B4-BE49-F238E27FC236}">
                  <a16:creationId xmlns:a16="http://schemas.microsoft.com/office/drawing/2014/main" id="{B65EA850-AB56-2E34-288B-3D5B32D7C0AC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6B5DCD-BD59-0DDF-8977-ACDE1335786E}"/>
              </a:ext>
            </a:extLst>
          </p:cNvPr>
          <p:cNvGrpSpPr/>
          <p:nvPr/>
        </p:nvGrpSpPr>
        <p:grpSpPr>
          <a:xfrm>
            <a:off x="9836075" y="4300145"/>
            <a:ext cx="848510" cy="848510"/>
            <a:chOff x="8878419" y="2504195"/>
            <a:chExt cx="848510" cy="848510"/>
          </a:xfrm>
        </p:grpSpPr>
        <p:sp>
          <p:nvSpPr>
            <p:cNvPr id="39" name="Arrow: Down 38">
              <a:extLst>
                <a:ext uri="{FF2B5EF4-FFF2-40B4-BE49-F238E27FC236}">
                  <a16:creationId xmlns:a16="http://schemas.microsoft.com/office/drawing/2014/main" id="{B3CE02EE-AB96-C0E6-8116-31F12F877F6C}"/>
                </a:ext>
              </a:extLst>
            </p:cNvPr>
            <p:cNvSpPr/>
            <p:nvPr/>
          </p:nvSpPr>
          <p:spPr>
            <a:xfrm>
              <a:off x="8878419" y="2504195"/>
              <a:ext cx="848510" cy="848510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5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-11944666"/>
                <a:satOff val="2667"/>
                <a:lumOff val="40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Arrow: Down 4">
              <a:extLst>
                <a:ext uri="{FF2B5EF4-FFF2-40B4-BE49-F238E27FC236}">
                  <a16:creationId xmlns:a16="http://schemas.microsoft.com/office/drawing/2014/main" id="{1AC30FE2-33B2-1D61-A775-0B5F30ED0AD5}"/>
                </a:ext>
              </a:extLst>
            </p:cNvPr>
            <p:cNvSpPr txBox="1"/>
            <p:nvPr/>
          </p:nvSpPr>
          <p:spPr>
            <a:xfrm>
              <a:off x="9069334" y="2504195"/>
              <a:ext cx="466680" cy="6385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41214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D508F-CDD5-0F65-2140-69FD880DE7E4}"/>
              </a:ext>
            </a:extLst>
          </p:cNvPr>
          <p:cNvSpPr txBox="1"/>
          <p:nvPr/>
        </p:nvSpPr>
        <p:spPr>
          <a:xfrm>
            <a:off x="1371599" y="294538"/>
            <a:ext cx="9895951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4000" b="1" i="0" u="none" strike="noStrike" kern="1200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Acknowledgment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62AC5A-6B26-83CB-E18A-AB35952B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59" y="1954529"/>
            <a:ext cx="9724031" cy="2503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Suchintika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Sarkar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making the dataset publicly available,</a:t>
            </a:r>
          </a:p>
          <a:p>
            <a:pPr marR="0"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Vinit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Koshti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for his insightful guidance and thoughtful advice.</a:t>
            </a:r>
          </a:p>
        </p:txBody>
      </p:sp>
    </p:spTree>
    <p:extLst>
      <p:ext uri="{BB962C8B-B14F-4D97-AF65-F5344CB8AC3E}">
        <p14:creationId xmlns:p14="http://schemas.microsoft.com/office/powerpoint/2010/main" val="341028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-1" y="0"/>
            <a:chExt cx="9144001" cy="6858000"/>
          </a:xfrm>
        </p:grpSpPr>
        <p:pic>
          <p:nvPicPr>
            <p:cNvPr id="6" name="Picture 5" descr="1666584_pokhara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0"/>
              <a:ext cx="9144001" cy="6858000"/>
            </a:xfrm>
            <a:prstGeom prst="rect">
              <a:avLst/>
            </a:prstGeom>
            <a:ln>
              <a:solidFill>
                <a:srgbClr val="FFF6BD"/>
              </a:solidFill>
            </a:ln>
          </p:spPr>
        </p:pic>
        <p:grpSp>
          <p:nvGrpSpPr>
            <p:cNvPr id="5" name="Group 4"/>
            <p:cNvGrpSpPr/>
            <p:nvPr/>
          </p:nvGrpSpPr>
          <p:grpSpPr>
            <a:xfrm>
              <a:off x="2743200" y="3124200"/>
              <a:ext cx="4419600" cy="2057400"/>
              <a:chOff x="2743200" y="3124200"/>
              <a:chExt cx="4419600" cy="2057400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878667" y="3124200"/>
                <a:ext cx="3924215" cy="1015663"/>
              </a:xfrm>
              <a:prstGeom prst="rect">
                <a:avLst/>
              </a:prstGeom>
              <a:noFill/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txBody>
              <a:bodyPr wrap="non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6000" b="1" dirty="0">
                    <a:ln w="11430">
                      <a:solidFill>
                        <a:srgbClr val="FFC000"/>
                      </a:solidFill>
                    </a:ln>
                    <a:solidFill>
                      <a:srgbClr val="FFCC00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Thank you! 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 flipH="1" flipV="1">
                <a:off x="2743200" y="4165937"/>
                <a:ext cx="4419600" cy="1015663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0" lon="10800000" rev="0"/>
                </a:camera>
                <a:lightRig rig="threePt" dir="t"/>
              </a:scene3d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sz="6000" b="1" dirty="0">
                    <a:ln w="11430">
                      <a:solidFill>
                        <a:srgbClr val="FFC000"/>
                      </a:solidFill>
                    </a:ln>
                    <a:solidFill>
                      <a:srgbClr val="FFCC00"/>
                    </a:solidFill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</a:rPr>
                  <a:t>Thank you!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32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5EC994-6832-B2B6-4A33-974673867395}"/>
              </a:ext>
            </a:extLst>
          </p:cNvPr>
          <p:cNvSpPr txBox="1"/>
          <p:nvPr/>
        </p:nvSpPr>
        <p:spPr>
          <a:xfrm>
            <a:off x="162242" y="0"/>
            <a:ext cx="114963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Suicide among the leading causes of death </a:t>
            </a:r>
            <a:endParaRPr lang="en-US" sz="4800" kern="1200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1CDA2-4DA5-FF48-D42A-5DF71A6F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3" b="2208"/>
          <a:stretch/>
        </p:blipFill>
        <p:spPr>
          <a:xfrm>
            <a:off x="228600" y="1520190"/>
            <a:ext cx="11738610" cy="482622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D85E0C-7CAF-5CAA-24A4-4814778B6555}"/>
              </a:ext>
            </a:extLst>
          </p:cNvPr>
          <p:cNvSpPr/>
          <p:nvPr/>
        </p:nvSpPr>
        <p:spPr>
          <a:xfrm>
            <a:off x="2398112" y="4211859"/>
            <a:ext cx="1394686" cy="10942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B51B3E-28A9-D15F-3D37-D734BD0D9D8D}"/>
              </a:ext>
            </a:extLst>
          </p:cNvPr>
          <p:cNvSpPr/>
          <p:nvPr/>
        </p:nvSpPr>
        <p:spPr>
          <a:xfrm>
            <a:off x="3843162" y="5283641"/>
            <a:ext cx="1394686" cy="10942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6934F5-0E95-F3B2-F4C9-B2A8678FDC34}"/>
              </a:ext>
            </a:extLst>
          </p:cNvPr>
          <p:cNvSpPr/>
          <p:nvPr/>
        </p:nvSpPr>
        <p:spPr>
          <a:xfrm>
            <a:off x="5303709" y="4193846"/>
            <a:ext cx="1208728" cy="109429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2996F-53CE-342B-F51A-4BB98497A2DF}"/>
              </a:ext>
            </a:extLst>
          </p:cNvPr>
          <p:cNvSpPr txBox="1"/>
          <p:nvPr/>
        </p:nvSpPr>
        <p:spPr>
          <a:xfrm>
            <a:off x="6036946" y="6488668"/>
            <a:ext cx="615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www.nimh.nih.gov</a:t>
            </a:r>
            <a:r>
              <a:rPr lang="en-US" dirty="0"/>
              <a:t>/health/statistics/suicide</a:t>
            </a:r>
          </a:p>
        </p:txBody>
      </p:sp>
    </p:spTree>
    <p:extLst>
      <p:ext uri="{BB962C8B-B14F-4D97-AF65-F5344CB8AC3E}">
        <p14:creationId xmlns:p14="http://schemas.microsoft.com/office/powerpoint/2010/main" val="27225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8A224-32F5-54A3-A92D-00F8C70BFFA8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Suicide Rates over Time</a:t>
            </a:r>
          </a:p>
        </p:txBody>
      </p:sp>
      <p:pic>
        <p:nvPicPr>
          <p:cNvPr id="9" name="Picture 8" descr="A graph of suicide rates&#10;&#10;Description automatically generated">
            <a:extLst>
              <a:ext uri="{FF2B5EF4-FFF2-40B4-BE49-F238E27FC236}">
                <a16:creationId xmlns:a16="http://schemas.microsoft.com/office/drawing/2014/main" id="{A6009CCB-946F-A1A7-9003-E8BC87BE3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1" y="1840562"/>
            <a:ext cx="10527030" cy="47760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B10FB6-44D8-FC59-797D-9E376590DF63}"/>
              </a:ext>
            </a:extLst>
          </p:cNvPr>
          <p:cNvSpPr txBox="1"/>
          <p:nvPr/>
        </p:nvSpPr>
        <p:spPr>
          <a:xfrm>
            <a:off x="6036946" y="6488668"/>
            <a:ext cx="615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www.nimh.nih.gov</a:t>
            </a:r>
            <a:r>
              <a:rPr lang="en-US" dirty="0"/>
              <a:t>/health/statistics/suicide</a:t>
            </a:r>
          </a:p>
        </p:txBody>
      </p:sp>
    </p:spTree>
    <p:extLst>
      <p:ext uri="{BB962C8B-B14F-4D97-AF65-F5344CB8AC3E}">
        <p14:creationId xmlns:p14="http://schemas.microsoft.com/office/powerpoint/2010/main" val="140641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780E7-C837-438C-5DEB-1549AB40E825}"/>
              </a:ext>
            </a:extLst>
          </p:cNvPr>
          <p:cNvSpPr txBox="1"/>
          <p:nvPr/>
        </p:nvSpPr>
        <p:spPr>
          <a:xfrm>
            <a:off x="699714" y="353160"/>
            <a:ext cx="11118906" cy="898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Suicidal Attempts and death Among U.S. Adults (2022)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48E5901E-93C1-0BD2-9300-1EE637FB7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" r="6861" b="1"/>
          <a:stretch/>
        </p:blipFill>
        <p:spPr>
          <a:xfrm>
            <a:off x="7475220" y="2544581"/>
            <a:ext cx="4514850" cy="3339906"/>
          </a:xfrm>
          <a:prstGeom prst="rect">
            <a:avLst/>
          </a:prstGeom>
        </p:spPr>
      </p:pic>
      <p:pic>
        <p:nvPicPr>
          <p:cNvPr id="3" name="Picture 2" descr="A graph of suicide attempts among us&#10;&#10;Description automatically generated">
            <a:extLst>
              <a:ext uri="{FF2B5EF4-FFF2-40B4-BE49-F238E27FC236}">
                <a16:creationId xmlns:a16="http://schemas.microsoft.com/office/drawing/2014/main" id="{BEA57B72-E140-8213-92A1-B3E0C844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" t="21147" r="-224"/>
          <a:stretch/>
        </p:blipFill>
        <p:spPr>
          <a:xfrm>
            <a:off x="205740" y="2366010"/>
            <a:ext cx="7146504" cy="3849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2C4EFB-1EE8-CFCB-5F32-3FBBE94D9419}"/>
              </a:ext>
            </a:extLst>
          </p:cNvPr>
          <p:cNvSpPr txBox="1"/>
          <p:nvPr/>
        </p:nvSpPr>
        <p:spPr>
          <a:xfrm>
            <a:off x="6036946" y="6488668"/>
            <a:ext cx="615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www.nimh.nih.gov</a:t>
            </a:r>
            <a:r>
              <a:rPr lang="en-US" dirty="0"/>
              <a:t>/health/statistics/suicide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04DA4B-3ED6-F9BF-1FB4-FE853C559D61}"/>
              </a:ext>
            </a:extLst>
          </p:cNvPr>
          <p:cNvSpPr/>
          <p:nvPr/>
        </p:nvSpPr>
        <p:spPr>
          <a:xfrm>
            <a:off x="2249522" y="3074670"/>
            <a:ext cx="562258" cy="250580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D8D4D0-C9D4-0CD0-9E6B-A1584CDBC249}"/>
              </a:ext>
            </a:extLst>
          </p:cNvPr>
          <p:cNvSpPr/>
          <p:nvPr/>
        </p:nvSpPr>
        <p:spPr>
          <a:xfrm>
            <a:off x="8263890" y="2937510"/>
            <a:ext cx="1988820" cy="162306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84625B-C4DC-D993-3439-A233B9E649A2}"/>
              </a:ext>
            </a:extLst>
          </p:cNvPr>
          <p:cNvSpPr/>
          <p:nvPr/>
        </p:nvSpPr>
        <p:spPr>
          <a:xfrm>
            <a:off x="10892790" y="3600450"/>
            <a:ext cx="392430" cy="4953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the number of individuals&#10;&#10;Description automatically generated">
            <a:extLst>
              <a:ext uri="{FF2B5EF4-FFF2-40B4-BE49-F238E27FC236}">
                <a16:creationId xmlns:a16="http://schemas.microsoft.com/office/drawing/2014/main" id="{0F34F321-F0D4-69F8-D6E7-99EF7FA34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69"/>
          <a:stretch/>
        </p:blipFill>
        <p:spPr>
          <a:xfrm>
            <a:off x="1723875" y="1474470"/>
            <a:ext cx="8904269" cy="4709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AC18AA-7EA4-A111-D174-F14C2A1F0F72}"/>
              </a:ext>
            </a:extLst>
          </p:cNvPr>
          <p:cNvSpPr txBox="1"/>
          <p:nvPr/>
        </p:nvSpPr>
        <p:spPr>
          <a:xfrm>
            <a:off x="1665922" y="97789"/>
            <a:ext cx="90554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Suicidal thoughts Among U.S. Adults (2022)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B450C-FDCE-DEAE-1A0F-92440BFF0C80}"/>
              </a:ext>
            </a:extLst>
          </p:cNvPr>
          <p:cNvSpPr txBox="1"/>
          <p:nvPr/>
        </p:nvSpPr>
        <p:spPr>
          <a:xfrm>
            <a:off x="6036946" y="6488668"/>
            <a:ext cx="615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https://</a:t>
            </a:r>
            <a:r>
              <a:rPr lang="en-US" dirty="0" err="1">
                <a:solidFill>
                  <a:schemeClr val="bg1"/>
                </a:solidFill>
              </a:rPr>
              <a:t>www.nimh.nih.gov</a:t>
            </a:r>
            <a:r>
              <a:rPr lang="en-US" dirty="0">
                <a:solidFill>
                  <a:schemeClr val="bg1"/>
                </a:solidFill>
              </a:rPr>
              <a:t>/health/statistics/suicide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1EDA00-5360-33FB-699C-289B8ADFCC06}"/>
              </a:ext>
            </a:extLst>
          </p:cNvPr>
          <p:cNvSpPr/>
          <p:nvPr/>
        </p:nvSpPr>
        <p:spPr>
          <a:xfrm>
            <a:off x="4752692" y="1577340"/>
            <a:ext cx="562258" cy="417195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9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diagram of suicide plans&#10;&#10;Description automatically generated">
            <a:extLst>
              <a:ext uri="{FF2B5EF4-FFF2-40B4-BE49-F238E27FC236}">
                <a16:creationId xmlns:a16="http://schemas.microsoft.com/office/drawing/2014/main" id="{8588F8D9-0A51-25D0-5420-029F0E3FB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6" t="152" r="14967"/>
          <a:stretch/>
        </p:blipFill>
        <p:spPr>
          <a:xfrm>
            <a:off x="2137410" y="893588"/>
            <a:ext cx="8058150" cy="5687044"/>
          </a:xfrm>
          <a:prstGeom prst="ellipse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C30583-896A-5053-BAA7-6C437AF97B87}"/>
              </a:ext>
            </a:extLst>
          </p:cNvPr>
          <p:cNvSpPr txBox="1"/>
          <p:nvPr/>
        </p:nvSpPr>
        <p:spPr>
          <a:xfrm>
            <a:off x="6036946" y="6488668"/>
            <a:ext cx="615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Source: https://www.nimh.nih.gov/health/statistics/suicide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7FF54-E001-CBE1-8D4A-A4928E36BC90}"/>
              </a:ext>
            </a:extLst>
          </p:cNvPr>
          <p:cNvSpPr txBox="1"/>
          <p:nvPr/>
        </p:nvSpPr>
        <p:spPr>
          <a:xfrm>
            <a:off x="2400300" y="-91440"/>
            <a:ext cx="8081010" cy="1211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i="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It’s the </a:t>
            </a:r>
            <a:r>
              <a:rPr lang="en-US" sz="4800" b="0" i="0" kern="12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THOUGHT</a:t>
            </a:r>
            <a:r>
              <a:rPr lang="en-US" sz="4800" b="0" i="0" kern="12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that counts</a:t>
            </a:r>
          </a:p>
        </p:txBody>
      </p:sp>
    </p:spTree>
    <p:extLst>
      <p:ext uri="{BB962C8B-B14F-4D97-AF65-F5344CB8AC3E}">
        <p14:creationId xmlns:p14="http://schemas.microsoft.com/office/powerpoint/2010/main" val="331702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lorful poster with a person thinking&#10;&#10;Description automatically generated with medium confidence">
            <a:extLst>
              <a:ext uri="{FF2B5EF4-FFF2-40B4-BE49-F238E27FC236}">
                <a16:creationId xmlns:a16="http://schemas.microsoft.com/office/drawing/2014/main" id="{6134574E-D4A8-CB4E-9ED6-EE93C602D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4" t="1" r="2335" b="1"/>
          <a:stretch/>
        </p:blipFill>
        <p:spPr>
          <a:xfrm>
            <a:off x="3326130" y="10"/>
            <a:ext cx="886587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A645A4-6C11-5B81-FD2F-79C2FFB4ABED}"/>
              </a:ext>
            </a:extLst>
          </p:cNvPr>
          <p:cNvSpPr txBox="1"/>
          <p:nvPr/>
        </p:nvSpPr>
        <p:spPr>
          <a:xfrm>
            <a:off x="0" y="0"/>
            <a:ext cx="6537960" cy="78930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5200" b="1" dirty="0">
                <a:effectLst/>
                <a:latin typeface="+mj-lt"/>
                <a:ea typeface="+mj-ea"/>
                <a:cs typeface="+mj-cs"/>
              </a:rPr>
              <a:t>Dataset Overview:</a:t>
            </a:r>
            <a:endParaRPr lang="en-US" sz="520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464DB-71CF-E21F-091A-5D62A9D8C5A0}"/>
              </a:ext>
            </a:extLst>
          </p:cNvPr>
          <p:cNvSpPr txBox="1"/>
          <p:nvPr/>
        </p:nvSpPr>
        <p:spPr>
          <a:xfrm>
            <a:off x="0" y="1039740"/>
            <a:ext cx="5303520" cy="54867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00050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 The dataset comprises  53,043  statements derived from various source</a:t>
            </a:r>
            <a:r>
              <a:rPr lang="en-US" dirty="0"/>
              <a:t>s.</a:t>
            </a:r>
          </a:p>
          <a:p>
            <a:pPr marL="857250" lvl="1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dirty="0">
                <a:effectLst/>
              </a:rPr>
              <a:t> </a:t>
            </a:r>
            <a:r>
              <a:rPr lang="en-US" b="1" dirty="0">
                <a:effectLst/>
              </a:rPr>
              <a:t>statement</a:t>
            </a:r>
            <a:r>
              <a:rPr lang="en-US" dirty="0">
                <a:effectLst/>
              </a:rPr>
              <a:t>: The textual data or post representing an individual's mental health status.</a:t>
            </a:r>
          </a:p>
          <a:p>
            <a:pPr marL="857250" lvl="1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b="1" dirty="0">
                <a:effectLst/>
              </a:rPr>
              <a:t>status</a:t>
            </a:r>
            <a:r>
              <a:rPr lang="en-US" dirty="0">
                <a:effectLst/>
              </a:rPr>
              <a:t>: Categorical labels indicating the mental health condition, including: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Normal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Depression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Suicidal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Anxiety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Bipolar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Stress</a:t>
            </a:r>
            <a:r>
              <a:rPr lang="en-US" dirty="0">
                <a:effectLst/>
              </a:rPr>
              <a:t>,</a:t>
            </a:r>
          </a:p>
          <a:p>
            <a:pPr marL="1314450" lvl="2"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effectLst/>
              </a:rPr>
              <a:t>Personality Disorder</a:t>
            </a:r>
            <a:endParaRPr lang="en-US" dirty="0">
              <a:effectLst/>
            </a:endParaRPr>
          </a:p>
          <a:p>
            <a:pPr marL="400050" indent="-285750">
              <a:lnSpc>
                <a:spcPct val="90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The dataset has been compiled by </a:t>
            </a:r>
            <a:r>
              <a:rPr lang="en-US" b="1" dirty="0" err="1">
                <a:effectLst/>
              </a:rPr>
              <a:t>Suchintika</a:t>
            </a:r>
            <a:r>
              <a:rPr lang="en-US" b="1" dirty="0">
                <a:effectLst/>
              </a:rPr>
              <a:t> Sarkar </a:t>
            </a:r>
            <a:r>
              <a:rPr lang="en-US" dirty="0">
                <a:effectLst/>
              </a:rPr>
              <a:t>and integrates information from multiple Kaggle datasets, ensuring a rich and diverse resource for analysis.</a:t>
            </a:r>
          </a:p>
        </p:txBody>
      </p:sp>
    </p:spTree>
    <p:extLst>
      <p:ext uri="{BB962C8B-B14F-4D97-AF65-F5344CB8AC3E}">
        <p14:creationId xmlns:p14="http://schemas.microsoft.com/office/powerpoint/2010/main" val="33273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7B19F-3656-6445-52D3-5E23CC00D365}"/>
              </a:ext>
            </a:extLst>
          </p:cNvPr>
          <p:cNvSpPr txBox="1">
            <a:spLocks/>
          </p:cNvSpPr>
          <p:nvPr/>
        </p:nvSpPr>
        <p:spPr>
          <a:xfrm>
            <a:off x="0" y="-114300"/>
            <a:ext cx="10126981" cy="10242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Wrangling</a:t>
            </a:r>
            <a:r>
              <a:rPr lang="en-US" sz="4800" b="1" dirty="0">
                <a:solidFill>
                  <a:srgbClr val="FFFFFF"/>
                </a:solidFill>
              </a:rPr>
              <a:t>:</a:t>
            </a: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missing statements 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F9C59FE-A405-42ED-839F-F7FFCB665C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245" y="1898649"/>
            <a:ext cx="4466295" cy="3519171"/>
          </a:xfrm>
          <a:prstGeom prst="rect">
            <a:avLst/>
          </a:prstGeom>
        </p:spPr>
      </p:pic>
      <p:pic>
        <p:nvPicPr>
          <p:cNvPr id="4" name="Picture 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86EA7075-2213-873C-3F0B-B49B32FED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7417" b="1272"/>
          <a:stretch/>
        </p:blipFill>
        <p:spPr bwMode="auto">
          <a:xfrm>
            <a:off x="445771" y="1126489"/>
            <a:ext cx="6665912" cy="55361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B4B671-7050-842D-4853-231578DAF24F}"/>
              </a:ext>
            </a:extLst>
          </p:cNvPr>
          <p:cNvSpPr txBox="1"/>
          <p:nvPr/>
        </p:nvSpPr>
        <p:spPr>
          <a:xfrm>
            <a:off x="4354830" y="1917115"/>
            <a:ext cx="25260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sz="2200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Mangal" panose="02040503050203030202" pitchFamily="18" charset="0"/>
              </a:rPr>
              <a:t>13.6:1 ratio between the most and least common categories.</a:t>
            </a:r>
            <a:endParaRPr lang="en-US" sz="22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Aptos" panose="020B000402020202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21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559</TotalTime>
  <Words>1113</Words>
  <Application>Microsoft Office PowerPoint</Application>
  <PresentationFormat>Widescreen</PresentationFormat>
  <Paragraphs>82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Prakash Parajuli</dc:creator>
  <cp:lastModifiedBy>Prakash Parajuli</cp:lastModifiedBy>
  <cp:revision>3</cp:revision>
  <dcterms:created xsi:type="dcterms:W3CDTF">2024-11-03T16:12:45Z</dcterms:created>
  <dcterms:modified xsi:type="dcterms:W3CDTF">2024-11-04T01:37:25Z</dcterms:modified>
</cp:coreProperties>
</file>